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31"/>
  </p:notesMasterIdLst>
  <p:sldIdLst>
    <p:sldId id="256" r:id="rId2"/>
    <p:sldId id="257" r:id="rId3"/>
    <p:sldId id="258" r:id="rId4"/>
    <p:sldId id="259" r:id="rId5"/>
    <p:sldId id="299" r:id="rId6"/>
    <p:sldId id="262" r:id="rId7"/>
    <p:sldId id="300" r:id="rId8"/>
    <p:sldId id="301" r:id="rId9"/>
    <p:sldId id="302" r:id="rId10"/>
    <p:sldId id="260" r:id="rId11"/>
    <p:sldId id="304" r:id="rId12"/>
    <p:sldId id="267" r:id="rId13"/>
    <p:sldId id="306" r:id="rId14"/>
    <p:sldId id="307" r:id="rId15"/>
    <p:sldId id="308" r:id="rId16"/>
    <p:sldId id="315" r:id="rId17"/>
    <p:sldId id="309" r:id="rId18"/>
    <p:sldId id="310" r:id="rId19"/>
    <p:sldId id="261" r:id="rId20"/>
    <p:sldId id="312" r:id="rId21"/>
    <p:sldId id="317" r:id="rId22"/>
    <p:sldId id="318" r:id="rId23"/>
    <p:sldId id="311" r:id="rId24"/>
    <p:sldId id="271" r:id="rId25"/>
    <p:sldId id="314" r:id="rId26"/>
    <p:sldId id="274" r:id="rId27"/>
    <p:sldId id="277" r:id="rId28"/>
    <p:sldId id="316" r:id="rId29"/>
    <p:sldId id="298" r:id="rId30"/>
  </p:sldIdLst>
  <p:sldSz cx="9144000" cy="5143500" type="screen16x9"/>
  <p:notesSz cx="6858000" cy="9144000"/>
  <p:embeddedFontLst>
    <p:embeddedFont>
      <p:font typeface="Nunito Light" panose="020B0604020202020204" charset="0"/>
      <p:regular r:id="rId32"/>
    </p:embeddedFont>
    <p:embeddedFont>
      <p:font typeface="Roboto Condensed Light" panose="020B0604020202020204" charset="0"/>
      <p:regular r:id="rId33"/>
      <p:bold r:id="rId34"/>
      <p:italic r:id="rId35"/>
      <p:boldItalic r:id="rId36"/>
    </p:embeddedFont>
    <p:embeddedFont>
      <p:font typeface="Roboto Condensed" panose="020B0604020202020204" charset="0"/>
      <p:regular r:id="rId37"/>
      <p:bold r:id="rId38"/>
      <p:italic r:id="rId39"/>
      <p:boldItalic r:id="rId40"/>
    </p:embeddedFont>
    <p:embeddedFont>
      <p:font typeface="Exo 2" panose="020B0604020202020204" charset="0"/>
      <p:regular r:id="rId41"/>
      <p:bold r:id="rId42"/>
      <p:italic r:id="rId43"/>
      <p:boldItalic r:id="rId44"/>
    </p:embeddedFont>
    <p:embeddedFont>
      <p:font typeface="Quattrocento Sans" panose="020B0604020202020204" charset="0"/>
      <p:regular r:id="rId45"/>
      <p:bold r:id="rId46"/>
      <p:italic r:id="rId47"/>
      <p:boldItalic r:id="rId48"/>
    </p:embeddedFont>
    <p:embeddedFont>
      <p:font typeface="Fira Sans Extra Condensed Medium"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E10"/>
    <a:srgbClr val="0000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5B250E-6DCE-403B-A8DD-6D6FF60D9CEC}">
  <a:tblStyle styleId="{0B5B250E-6DCE-403B-A8DD-6D6FF60D9C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650" autoAdjust="0"/>
    <p:restoredTop sz="57544" autoAdjust="0"/>
  </p:normalViewPr>
  <p:slideViewPr>
    <p:cSldViewPr snapToGrid="0">
      <p:cViewPr varScale="1">
        <p:scale>
          <a:sx n="71" d="100"/>
          <a:sy n="71" d="100"/>
        </p:scale>
        <p:origin x="7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partial dependence plot (short PDP or PD plot) shows the marginal effect one or two features have on the predicted outcome of a machine learning model</a:t>
            </a:r>
            <a:endParaRPr dirty="0"/>
          </a:p>
        </p:txBody>
      </p:sp>
    </p:spTree>
    <p:extLst>
      <p:ext uri="{BB962C8B-B14F-4D97-AF65-F5344CB8AC3E}">
        <p14:creationId xmlns:p14="http://schemas.microsoft.com/office/powerpoint/2010/main" val="3096493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Dans</a:t>
            </a:r>
            <a:r>
              <a:rPr lang="fr-FR" baseline="0" dirty="0" smtClean="0"/>
              <a:t> notre table finale, une ligne correspond à un usager impliqué dans un accident corporel, </a:t>
            </a:r>
            <a:r>
              <a:rPr lang="fr-FR" baseline="0" dirty="0" smtClean="0"/>
              <a:t>parmi </a:t>
            </a:r>
            <a:r>
              <a:rPr lang="fr-FR" baseline="0" dirty="0" smtClean="0"/>
              <a:t>les variables, on retrouve les </a:t>
            </a:r>
            <a:r>
              <a:rPr lang="fr-FR" sz="1100" dirty="0" smtClean="0">
                <a:uFill>
                  <a:noFill/>
                </a:uFill>
              </a:rPr>
              <a:t>caractéristiques de la personne</a:t>
            </a:r>
            <a:r>
              <a:rPr lang="fr-FR" sz="1100" baseline="0" dirty="0" smtClean="0">
                <a:uFill>
                  <a:noFill/>
                </a:uFill>
              </a:rPr>
              <a:t> elle-même</a:t>
            </a:r>
            <a:endParaRPr dirty="0"/>
          </a:p>
        </p:txBody>
      </p:sp>
    </p:spTree>
    <p:extLst>
      <p:ext uri="{BB962C8B-B14F-4D97-AF65-F5344CB8AC3E}">
        <p14:creationId xmlns:p14="http://schemas.microsoft.com/office/powerpoint/2010/main" val="2472154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9669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429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smtClean="0"/>
              <a:t>Le découpage de données est assez classique</a:t>
            </a:r>
            <a:r>
              <a:rPr lang="fr-FR" baseline="0" dirty="0" smtClean="0"/>
              <a:t> : </a:t>
            </a:r>
            <a:endParaRPr lang="fr-FR" dirty="0" smtClean="0"/>
          </a:p>
          <a:p>
            <a:pPr marL="158750" indent="0">
              <a:buNone/>
            </a:pPr>
            <a:endParaRPr lang="fr-FR" dirty="0" smtClean="0"/>
          </a:p>
          <a:p>
            <a:pPr marL="158750" indent="0">
              <a:buNone/>
            </a:pPr>
            <a:r>
              <a:rPr lang="fr-FR" dirty="0" smtClean="0"/>
              <a:t>Par la suite nous avons </a:t>
            </a:r>
            <a:r>
              <a:rPr lang="fr-FR" baseline="0" dirty="0" smtClean="0"/>
              <a:t>vous présenter tous le travail qu’on fait sur le 80% de données.</a:t>
            </a:r>
            <a:endParaRPr lang="fr-FR" dirty="0"/>
          </a:p>
        </p:txBody>
      </p:sp>
    </p:spTree>
    <p:extLst>
      <p:ext uri="{BB962C8B-B14F-4D97-AF65-F5344CB8AC3E}">
        <p14:creationId xmlns:p14="http://schemas.microsoft.com/office/powerpoint/2010/main" val="1531894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https://recipes.tidymodels.org/reference/index.html</a:t>
            </a:r>
          </a:p>
          <a:p>
            <a:pPr marL="0" lvl="0" indent="0" algn="l" rtl="0">
              <a:spcBef>
                <a:spcPts val="0"/>
              </a:spcBef>
              <a:spcAft>
                <a:spcPts val="0"/>
              </a:spcAft>
              <a:buNone/>
            </a:pPr>
            <a:r>
              <a:rPr lang="fr-FR" dirty="0" smtClean="0"/>
              <a:t>Pour </a:t>
            </a:r>
            <a:r>
              <a:rPr lang="fr-FR" dirty="0" smtClean="0"/>
              <a:t>la 1ere</a:t>
            </a:r>
            <a:r>
              <a:rPr lang="fr-FR" baseline="0" dirty="0" smtClean="0"/>
              <a:t> partie de </a:t>
            </a:r>
            <a:r>
              <a:rPr lang="fr-FR" dirty="0" smtClean="0"/>
              <a:t>travail de </a:t>
            </a:r>
            <a:r>
              <a:rPr lang="fr-FR" dirty="0" err="1" smtClean="0"/>
              <a:t>Feature</a:t>
            </a:r>
            <a:r>
              <a:rPr lang="fr-FR" dirty="0" smtClean="0"/>
              <a:t> engineering et modélisation,</a:t>
            </a:r>
            <a:r>
              <a:rPr lang="fr-FR" baseline="0" dirty="0" smtClean="0"/>
              <a:t> nous avons tenté </a:t>
            </a:r>
            <a:r>
              <a:rPr lang="fr-FR" dirty="0" smtClean="0"/>
              <a:t>les</a:t>
            </a:r>
            <a:r>
              <a:rPr lang="fr-FR" baseline="0" dirty="0" smtClean="0"/>
              <a:t> workflow de </a:t>
            </a:r>
            <a:r>
              <a:rPr lang="fr-FR" baseline="0" dirty="0" err="1" smtClean="0"/>
              <a:t>tidymodel</a:t>
            </a:r>
            <a:endParaRPr lang="fr-FR" baseline="0" dirty="0" smtClean="0"/>
          </a:p>
          <a:p>
            <a:pPr marL="0" lvl="0" indent="0" algn="l" rtl="0">
              <a:spcBef>
                <a:spcPts val="0"/>
              </a:spcBef>
              <a:spcAft>
                <a:spcPts val="0"/>
              </a:spcAft>
              <a:buNone/>
            </a:pPr>
            <a:r>
              <a:rPr lang="fr-FR" baseline="0" dirty="0" smtClean="0"/>
              <a:t>Nous avons préparé 5 recette</a:t>
            </a:r>
          </a:p>
          <a:p>
            <a:pPr marL="0" lvl="0" indent="0" algn="l" rtl="0">
              <a:spcBef>
                <a:spcPts val="0"/>
              </a:spcBef>
              <a:spcAft>
                <a:spcPts val="0"/>
              </a:spcAft>
              <a:buNone/>
            </a:pPr>
            <a:endParaRPr lang="fr-FR" baseline="0"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smtClean="0"/>
              <a:t>3. Dans la recette </a:t>
            </a:r>
            <a:r>
              <a:rPr lang="fr-FR" baseline="0" dirty="0" err="1" smtClean="0"/>
              <a:t>Spline</a:t>
            </a:r>
            <a:r>
              <a:rPr lang="fr-FR" baseline="0" dirty="0" smtClean="0"/>
              <a:t>, nous avons utiliser la </a:t>
            </a:r>
            <a:r>
              <a:rPr lang="fr-FR" b="1" dirty="0" smtClean="0"/>
              <a:t>Natural </a:t>
            </a:r>
            <a:r>
              <a:rPr lang="fr-FR" b="1" dirty="0" err="1" smtClean="0"/>
              <a:t>Spline</a:t>
            </a:r>
            <a:r>
              <a:rPr lang="fr-FR" b="1" dirty="0" smtClean="0"/>
              <a:t> Basis </a:t>
            </a:r>
            <a:r>
              <a:rPr lang="fr-FR" b="1" dirty="0" err="1" smtClean="0"/>
              <a:t>Functions</a:t>
            </a:r>
            <a:r>
              <a:rPr lang="fr-FR" b="1" baseline="0" dirty="0" smtClean="0"/>
              <a:t> </a:t>
            </a:r>
            <a:r>
              <a:rPr lang="fr-FR" baseline="0" dirty="0" smtClean="0"/>
              <a:t>intégrée </a:t>
            </a:r>
            <a:r>
              <a:rPr lang="fr-FR" baseline="0" dirty="0" smtClean="0"/>
              <a:t>dans </a:t>
            </a:r>
            <a:r>
              <a:rPr lang="fr-FR" baseline="0" dirty="0" err="1" smtClean="0"/>
              <a:t>tidymodel</a:t>
            </a:r>
            <a:r>
              <a:rPr lang="fr-FR" baseline="0" dirty="0" smtClean="0"/>
              <a:t>. Le principe est </a:t>
            </a:r>
            <a:r>
              <a:rPr lang="fr-FR" baseline="0" dirty="0" smtClean="0"/>
              <a:t>d’</a:t>
            </a:r>
            <a:r>
              <a:rPr lang="fr-FR" baseline="0" dirty="0" smtClean="0">
                <a:solidFill>
                  <a:srgbClr val="434343"/>
                </a:solidFill>
                <a:uFill>
                  <a:noFill/>
                </a:uFill>
                <a:latin typeface="Roboto Condensed Light"/>
                <a:ea typeface="Roboto Condensed Light"/>
                <a:cs typeface="Roboto Condensed Light"/>
              </a:rPr>
              <a:t>utiliser </a:t>
            </a:r>
            <a:r>
              <a:rPr lang="fr-FR" baseline="0" dirty="0" smtClean="0">
                <a:solidFill>
                  <a:srgbClr val="434343"/>
                </a:solidFill>
                <a:uFill>
                  <a:noFill/>
                </a:uFill>
                <a:latin typeface="Roboto Condensed Light"/>
                <a:ea typeface="Roboto Condensed Light"/>
                <a:cs typeface="Roboto Condensed Light"/>
              </a:rPr>
              <a:t>le </a:t>
            </a:r>
            <a:r>
              <a:rPr lang="fr-FR" baseline="0" dirty="0" err="1" smtClean="0">
                <a:solidFill>
                  <a:srgbClr val="434343"/>
                </a:solidFill>
                <a:uFill>
                  <a:noFill/>
                </a:uFill>
                <a:latin typeface="Roboto Condensed Light"/>
                <a:ea typeface="Roboto Condensed Light"/>
                <a:cs typeface="Roboto Condensed Light"/>
              </a:rPr>
              <a:t>tuning</a:t>
            </a:r>
            <a:r>
              <a:rPr lang="fr-FR" baseline="0" dirty="0" smtClean="0">
                <a:solidFill>
                  <a:srgbClr val="434343"/>
                </a:solidFill>
                <a:uFill>
                  <a:noFill/>
                </a:uFill>
                <a:latin typeface="Roboto Condensed Light"/>
                <a:ea typeface="Roboto Condensed Light"/>
                <a:cs typeface="Roboto Condensed Light"/>
              </a:rPr>
              <a:t> pour </a:t>
            </a:r>
            <a:r>
              <a:rPr lang="fr-FR" baseline="0" dirty="0" err="1" smtClean="0">
                <a:solidFill>
                  <a:srgbClr val="434343"/>
                </a:solidFill>
                <a:uFill>
                  <a:noFill/>
                </a:uFill>
                <a:latin typeface="Roboto Condensed Light"/>
                <a:ea typeface="Roboto Condensed Light"/>
                <a:cs typeface="Roboto Condensed Light"/>
              </a:rPr>
              <a:t>determiner</a:t>
            </a:r>
            <a:r>
              <a:rPr lang="fr-FR" baseline="0" dirty="0" smtClean="0">
                <a:solidFill>
                  <a:srgbClr val="434343"/>
                </a:solidFill>
                <a:uFill>
                  <a:noFill/>
                </a:uFill>
                <a:latin typeface="Roboto Condensed Light"/>
                <a:ea typeface="Roboto Condensed Light"/>
                <a:cs typeface="Roboto Condensed Light"/>
              </a:rPr>
              <a:t> le </a:t>
            </a:r>
            <a:r>
              <a:rPr lang="fr-FR" baseline="0" dirty="0" err="1" smtClean="0">
                <a:solidFill>
                  <a:srgbClr val="434343"/>
                </a:solidFill>
                <a:uFill>
                  <a:noFill/>
                </a:uFill>
                <a:latin typeface="Roboto Condensed Light"/>
                <a:ea typeface="Roboto Condensed Light"/>
                <a:cs typeface="Roboto Condensed Light"/>
              </a:rPr>
              <a:t>degree</a:t>
            </a:r>
            <a:r>
              <a:rPr lang="fr-FR" baseline="0" dirty="0" smtClean="0">
                <a:solidFill>
                  <a:srgbClr val="434343"/>
                </a:solidFill>
                <a:uFill>
                  <a:noFill/>
                </a:uFill>
                <a:latin typeface="Roboto Condensed Light"/>
                <a:ea typeface="Roboto Condensed Light"/>
                <a:cs typeface="Roboto Condensed Light"/>
              </a:rPr>
              <a:t> de liberté. </a:t>
            </a:r>
            <a:r>
              <a:rPr lang="en-US" dirty="0" smtClean="0"/>
              <a:t>As the degrees of freedom for a natural spline increase, more flexible and complex curves can be generated.</a:t>
            </a:r>
            <a:endParaRPr lang="fr-FR" baseline="0" dirty="0" smtClean="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smtClean="0">
                <a:solidFill>
                  <a:srgbClr val="434343"/>
                </a:solidFill>
                <a:uFill>
                  <a:noFill/>
                </a:uFill>
                <a:latin typeface="Roboto Condensed Light"/>
                <a:ea typeface="Roboto Condensed Light"/>
                <a:cs typeface="Roboto Condensed Light"/>
              </a:rPr>
              <a:t>Nous avons choisi de </a:t>
            </a:r>
            <a:r>
              <a:rPr lang="fr-FR" baseline="0" dirty="0" err="1" smtClean="0">
                <a:solidFill>
                  <a:srgbClr val="434343"/>
                </a:solidFill>
                <a:uFill>
                  <a:noFill/>
                </a:uFill>
                <a:latin typeface="Roboto Condensed Light"/>
                <a:ea typeface="Roboto Condensed Light"/>
                <a:cs typeface="Roboto Condensed Light"/>
              </a:rPr>
              <a:t>tuning</a:t>
            </a:r>
            <a:r>
              <a:rPr lang="fr-FR" baseline="0" dirty="0" smtClean="0">
                <a:solidFill>
                  <a:srgbClr val="434343"/>
                </a:solidFill>
                <a:uFill>
                  <a:noFill/>
                </a:uFill>
                <a:latin typeface="Roboto Condensed Light"/>
                <a:ea typeface="Roboto Condensed Light"/>
                <a:cs typeface="Roboto Condensed Light"/>
              </a:rPr>
              <a:t> l’ensemble de 6 variables quantitatives dans cette recette.</a:t>
            </a:r>
          </a:p>
          <a:p>
            <a:pPr marL="0" lvl="0" indent="0" algn="l" rtl="0">
              <a:spcBef>
                <a:spcPts val="0"/>
              </a:spcBef>
              <a:spcAft>
                <a:spcPts val="0"/>
              </a:spcAft>
              <a:buNone/>
            </a:pPr>
            <a:endParaRPr lang="fr-FR" baseline="0" dirty="0" smtClean="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smtClean="0">
                <a:solidFill>
                  <a:srgbClr val="434343"/>
                </a:solidFill>
                <a:uFill>
                  <a:noFill/>
                </a:uFill>
                <a:latin typeface="Roboto Condensed Light"/>
                <a:ea typeface="Roboto Condensed Light"/>
                <a:cs typeface="Roboto Condensed Light"/>
              </a:rPr>
              <a:t>4. Nous avons combiné la recette interaction avec celle de </a:t>
            </a:r>
            <a:r>
              <a:rPr lang="fr-FR" baseline="0" dirty="0" err="1" smtClean="0">
                <a:solidFill>
                  <a:srgbClr val="434343"/>
                </a:solidFill>
                <a:uFill>
                  <a:noFill/>
                </a:uFill>
                <a:latin typeface="Roboto Condensed Light"/>
                <a:ea typeface="Roboto Condensed Light"/>
                <a:cs typeface="Roboto Condensed Light"/>
              </a:rPr>
              <a:t>spline</a:t>
            </a:r>
            <a:r>
              <a:rPr lang="fr-FR" baseline="0" dirty="0" smtClean="0">
                <a:solidFill>
                  <a:srgbClr val="434343"/>
                </a:solidFill>
                <a:uFill>
                  <a:noFill/>
                </a:uFill>
                <a:latin typeface="Roboto Condensed Light"/>
                <a:ea typeface="Roboto Condensed Light"/>
                <a:cs typeface="Roboto Condensed Light"/>
              </a:rPr>
              <a:t> de </a:t>
            </a:r>
            <a:r>
              <a:rPr lang="fr-FR" baseline="0" dirty="0" err="1" smtClean="0">
                <a:solidFill>
                  <a:srgbClr val="434343"/>
                </a:solidFill>
                <a:uFill>
                  <a:noFill/>
                </a:uFill>
                <a:latin typeface="Roboto Condensed Light"/>
                <a:ea typeface="Roboto Condensed Light"/>
                <a:cs typeface="Roboto Condensed Light"/>
              </a:rPr>
              <a:t>tidymodel</a:t>
            </a:r>
            <a:endParaRPr lang="fr-FR" baseline="0" dirty="0" smtClean="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endParaRPr lang="fr-FR" baseline="0" dirty="0" smtClean="0">
              <a:solidFill>
                <a:srgbClr val="434343"/>
              </a:solidFill>
              <a:uFill>
                <a:noFill/>
              </a:uFill>
              <a:latin typeface="Roboto Condensed Light"/>
              <a:ea typeface="Roboto Condensed Light"/>
            </a:endParaRPr>
          </a:p>
          <a:p>
            <a:pPr marL="0" lvl="0" indent="0" algn="l" rtl="0">
              <a:spcBef>
                <a:spcPts val="0"/>
              </a:spcBef>
              <a:spcAft>
                <a:spcPts val="0"/>
              </a:spcAft>
              <a:buNone/>
            </a:pPr>
            <a:r>
              <a:rPr lang="fr-FR" baseline="0" dirty="0" smtClean="0">
                <a:solidFill>
                  <a:srgbClr val="434343"/>
                </a:solidFill>
                <a:uFill>
                  <a:noFill/>
                </a:uFill>
                <a:latin typeface="Roboto Condensed Light"/>
                <a:ea typeface="Roboto Condensed Light"/>
              </a:rPr>
              <a:t>5. Pour terminer, nous sommes sortie de </a:t>
            </a:r>
            <a:r>
              <a:rPr lang="fr-FR" baseline="0" dirty="0" err="1" smtClean="0">
                <a:solidFill>
                  <a:srgbClr val="434343"/>
                </a:solidFill>
                <a:uFill>
                  <a:noFill/>
                </a:uFill>
                <a:latin typeface="Roboto Condensed Light"/>
                <a:ea typeface="Roboto Condensed Light"/>
              </a:rPr>
              <a:t>tidymodel</a:t>
            </a:r>
            <a:r>
              <a:rPr lang="fr-FR" baseline="0" dirty="0" smtClean="0">
                <a:solidFill>
                  <a:srgbClr val="434343"/>
                </a:solidFill>
                <a:uFill>
                  <a:noFill/>
                </a:uFill>
                <a:latin typeface="Roboto Condensed Light"/>
                <a:ea typeface="Roboto Condensed Light"/>
              </a:rPr>
              <a:t> et avons codé à la main la fonction de </a:t>
            </a:r>
            <a:r>
              <a:rPr lang="fr-FR" baseline="0" dirty="0" err="1" smtClean="0">
                <a:solidFill>
                  <a:srgbClr val="434343"/>
                </a:solidFill>
                <a:uFill>
                  <a:noFill/>
                </a:uFill>
                <a:latin typeface="Roboto Condensed Light"/>
                <a:ea typeface="Roboto Condensed Light"/>
              </a:rPr>
              <a:t>Spine</a:t>
            </a:r>
            <a:r>
              <a:rPr lang="fr-FR" baseline="0" dirty="0" smtClean="0">
                <a:solidFill>
                  <a:srgbClr val="434343"/>
                </a:solidFill>
                <a:uFill>
                  <a:noFill/>
                </a:uFill>
                <a:latin typeface="Roboto Condensed Light"/>
                <a:ea typeface="Roboto Condensed Light"/>
              </a:rPr>
              <a:t> avec les nœuds, comme vu en cours lors de la première session</a:t>
            </a:r>
            <a:endParaRPr dirty="0"/>
          </a:p>
        </p:txBody>
      </p:sp>
    </p:spTree>
    <p:extLst>
      <p:ext uri="{BB962C8B-B14F-4D97-AF65-F5344CB8AC3E}">
        <p14:creationId xmlns:p14="http://schemas.microsoft.com/office/powerpoint/2010/main" val="1517181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Au lieu de fixer</a:t>
            </a:r>
            <a:r>
              <a:rPr lang="fr-FR" baseline="0" dirty="0" smtClean="0"/>
              <a:t> à priori les valeurs de </a:t>
            </a:r>
            <a:r>
              <a:rPr lang="fr-FR" baseline="0" dirty="0" err="1" smtClean="0"/>
              <a:t>differents</a:t>
            </a:r>
            <a:r>
              <a:rPr lang="fr-FR" baseline="0" dirty="0" smtClean="0"/>
              <a:t> </a:t>
            </a:r>
            <a:r>
              <a:rPr lang="fr-FR" baseline="0" dirty="0" err="1" smtClean="0"/>
              <a:t>hyperparamètres</a:t>
            </a:r>
            <a:r>
              <a:rPr lang="fr-FR" baseline="0" dirty="0" smtClean="0"/>
              <a:t> (comme le nb d’arbre, le profondeur d’arbre, le nombres d’</a:t>
            </a:r>
            <a:r>
              <a:rPr lang="fr-FR" baseline="0" dirty="0" err="1" smtClean="0"/>
              <a:t>epochs</a:t>
            </a:r>
            <a:r>
              <a:rPr lang="fr-FR" baseline="0" dirty="0" smtClean="0"/>
              <a:t>), nous avons choisi également de d’utiliser le </a:t>
            </a:r>
            <a:r>
              <a:rPr lang="fr-FR" baseline="0" dirty="0" err="1" smtClean="0"/>
              <a:t>tuning</a:t>
            </a:r>
            <a:r>
              <a:rPr lang="fr-FR" baseline="0" dirty="0" smtClean="0"/>
              <a:t> afin de trouver les paramètres </a:t>
            </a:r>
            <a:r>
              <a:rPr lang="fr-FR" baseline="0" dirty="0" smtClean="0"/>
              <a:t>les </a:t>
            </a:r>
            <a:r>
              <a:rPr lang="fr-FR" baseline="0" dirty="0" smtClean="0"/>
              <a:t>plus </a:t>
            </a:r>
            <a:r>
              <a:rPr lang="fr-FR" baseline="0" dirty="0" smtClean="0"/>
              <a:t>performants</a:t>
            </a:r>
          </a:p>
          <a:p>
            <a:pPr marL="0" lvl="0" indent="0" algn="l" rtl="0">
              <a:spcBef>
                <a:spcPts val="0"/>
              </a:spcBef>
              <a:spcAft>
                <a:spcPts val="0"/>
              </a:spcAft>
              <a:buNone/>
            </a:pPr>
            <a:endParaRPr lang="fr-FR" baseline="0" dirty="0" smtClean="0"/>
          </a:p>
          <a:p>
            <a:pPr marL="0" lvl="0" indent="0" algn="l" rtl="0">
              <a:spcBef>
                <a:spcPts val="0"/>
              </a:spcBef>
              <a:spcAft>
                <a:spcPts val="0"/>
              </a:spcAft>
              <a:buNone/>
            </a:pPr>
            <a:r>
              <a:rPr lang="fr-FR" dirty="0" smtClean="0"/>
              <a:t>Plusieurs approches existent, dont la recherche par quadrillage (</a:t>
            </a:r>
            <a:r>
              <a:rPr lang="fr-FR" dirty="0" err="1" smtClean="0"/>
              <a:t>Grid</a:t>
            </a:r>
            <a:r>
              <a:rPr lang="fr-FR" dirty="0" smtClean="0"/>
              <a:t> </a:t>
            </a:r>
            <a:r>
              <a:rPr lang="fr-FR" dirty="0" err="1" smtClean="0"/>
              <a:t>Search</a:t>
            </a:r>
            <a:r>
              <a:rPr lang="fr-FR" dirty="0" smtClean="0"/>
              <a:t>) : une liste de possibilités est établie pour chaque </a:t>
            </a:r>
            <a:r>
              <a:rPr lang="fr-FR" dirty="0" err="1" smtClean="0"/>
              <a:t>hyperparamètre</a:t>
            </a:r>
            <a:r>
              <a:rPr lang="fr-FR" dirty="0" smtClean="0"/>
              <a:t>. Le modèle sera entraîné pour chaque combinaison, son score calculé à chaque fois. La combinaison qui atteint le score le plus élevé sera l’</a:t>
            </a:r>
            <a:r>
              <a:rPr lang="fr-FR" dirty="0" err="1" smtClean="0"/>
              <a:t>hyperparamètre</a:t>
            </a:r>
            <a:r>
              <a:rPr lang="fr-FR" dirty="0" smtClean="0"/>
              <a:t> choisi.</a:t>
            </a:r>
            <a:endParaRPr lang="fr-FR" baseline="0" dirty="0" smtClean="0"/>
          </a:p>
          <a:p>
            <a:pPr marL="0" lvl="0" indent="0" algn="l" rtl="0">
              <a:spcBef>
                <a:spcPts val="0"/>
              </a:spcBef>
              <a:spcAft>
                <a:spcPts val="0"/>
              </a:spcAft>
              <a:buNone/>
            </a:pPr>
            <a:endParaRPr lang="fr-FR" baseline="0" dirty="0" smtClean="0"/>
          </a:p>
          <a:p>
            <a:pPr marL="0" lvl="0" indent="0" algn="l" rtl="0">
              <a:spcBef>
                <a:spcPts val="0"/>
              </a:spcBef>
              <a:spcAft>
                <a:spcPts val="0"/>
              </a:spcAft>
              <a:buNone/>
            </a:pPr>
            <a:r>
              <a:rPr lang="fr-FR" dirty="0" smtClean="0"/>
              <a:t>MARS Régression multivariée par </a:t>
            </a:r>
            <a:r>
              <a:rPr lang="fr-FR" dirty="0" err="1" smtClean="0"/>
              <a:t>spline</a:t>
            </a:r>
            <a:r>
              <a:rPr lang="fr-FR" dirty="0" smtClean="0"/>
              <a:t> adaptative</a:t>
            </a:r>
            <a:endParaRPr dirty="0"/>
          </a:p>
        </p:txBody>
      </p:sp>
    </p:spTree>
    <p:extLst>
      <p:ext uri="{BB962C8B-B14F-4D97-AF65-F5344CB8AC3E}">
        <p14:creationId xmlns:p14="http://schemas.microsoft.com/office/powerpoint/2010/main" val="265669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Ensuite,</a:t>
            </a:r>
            <a:r>
              <a:rPr lang="fr-FR" baseline="0" dirty="0" smtClean="0"/>
              <a:t> nous avons utiliser le </a:t>
            </a:r>
            <a:r>
              <a:rPr lang="fr-FR" baseline="0" dirty="0" err="1" smtClean="0"/>
              <a:t>workflowsets</a:t>
            </a:r>
            <a:r>
              <a:rPr lang="fr-FR" baseline="0" dirty="0" smtClean="0"/>
              <a:t> proposé par </a:t>
            </a:r>
            <a:r>
              <a:rPr lang="fr-FR" baseline="0" dirty="0" err="1" smtClean="0"/>
              <a:t>Tidymodel</a:t>
            </a:r>
            <a:r>
              <a:rPr lang="fr-FR" baseline="0" dirty="0" smtClean="0"/>
              <a:t>.</a:t>
            </a:r>
            <a:endParaRPr lang="fr-FR" dirty="0" smtClean="0"/>
          </a:p>
          <a:p>
            <a:pPr marL="0" lvl="0" indent="0" algn="l" rtl="0">
              <a:spcBef>
                <a:spcPts val="0"/>
              </a:spcBef>
              <a:spcAft>
                <a:spcPts val="0"/>
              </a:spcAft>
              <a:buNone/>
            </a:pPr>
            <a:r>
              <a:rPr lang="fr-FR" dirty="0" smtClean="0"/>
              <a:t>Selon</a:t>
            </a:r>
            <a:r>
              <a:rPr lang="fr-FR" baseline="0" dirty="0" smtClean="0"/>
              <a:t> le documentation, le </a:t>
            </a:r>
            <a:r>
              <a:rPr lang="fr-FR" baseline="0" dirty="0" err="1" smtClean="0"/>
              <a:t>w</a:t>
            </a:r>
            <a:r>
              <a:rPr lang="fr-FR" dirty="0" err="1" smtClean="0"/>
              <a:t>orkflowset</a:t>
            </a:r>
            <a:r>
              <a:rPr lang="fr-FR" dirty="0" smtClean="0"/>
              <a:t> </a:t>
            </a:r>
            <a:r>
              <a:rPr lang="fr-FR" dirty="0" smtClean="0"/>
              <a:t>permettent aux utilisateurs de créer et de</a:t>
            </a:r>
            <a:r>
              <a:rPr lang="fr-FR" baseline="0" dirty="0" smtClean="0"/>
              <a:t> « fit » </a:t>
            </a:r>
            <a:r>
              <a:rPr lang="fr-FR" dirty="0" smtClean="0"/>
              <a:t>facilement un grand nombre de modèles. Il</a:t>
            </a:r>
            <a:r>
              <a:rPr lang="fr-FR" baseline="0" dirty="0" smtClean="0"/>
              <a:t>s </a:t>
            </a:r>
            <a:r>
              <a:rPr lang="fr-FR" dirty="0" smtClean="0"/>
              <a:t>peuvent créer un ensemble de workflows en croisant toutes les combinaisons </a:t>
            </a:r>
            <a:r>
              <a:rPr lang="fr-FR" dirty="0" smtClean="0"/>
              <a:t>(recette</a:t>
            </a:r>
            <a:r>
              <a:rPr lang="fr-FR" baseline="0" dirty="0" smtClean="0"/>
              <a:t>, </a:t>
            </a:r>
            <a:r>
              <a:rPr lang="fr-FR" dirty="0" smtClean="0"/>
              <a:t>formule et les spécifications de modèles).</a:t>
            </a:r>
            <a:endParaRPr lang="en-US" dirty="0" smtClean="0"/>
          </a:p>
          <a:p>
            <a:pPr marL="0" lvl="0" indent="0" algn="l" rtl="0">
              <a:spcBef>
                <a:spcPts val="0"/>
              </a:spcBef>
              <a:spcAft>
                <a:spcPts val="0"/>
              </a:spcAft>
              <a:buNone/>
            </a:pPr>
            <a:endParaRPr lang="fr-FR" dirty="0" smtClean="0"/>
          </a:p>
          <a:p>
            <a:pPr marL="0" lvl="0" indent="0" algn="l" rtl="0">
              <a:spcBef>
                <a:spcPts val="0"/>
              </a:spcBef>
              <a:spcAft>
                <a:spcPts val="0"/>
              </a:spcAft>
              <a:buNone/>
            </a:pPr>
            <a:r>
              <a:rPr lang="fr-FR" dirty="0" smtClean="0"/>
              <a:t>Dans</a:t>
            </a:r>
            <a:r>
              <a:rPr lang="fr-FR" baseline="0" dirty="0" smtClean="0"/>
              <a:t> notre projet, nous avons pris la recette « basic » et celle d’interaction  + </a:t>
            </a:r>
            <a:r>
              <a:rPr lang="fr-FR" baseline="0" dirty="0" err="1" smtClean="0"/>
              <a:t>spline</a:t>
            </a:r>
            <a:r>
              <a:rPr lang="fr-FR" baseline="0" dirty="0" smtClean="0"/>
              <a:t>. En terme de modèle, nous avons pris : …, </a:t>
            </a:r>
            <a:r>
              <a:rPr lang="fr-FR" dirty="0" smtClean="0">
                <a:solidFill>
                  <a:srgbClr val="0070C0"/>
                </a:solidFill>
                <a:uFill>
                  <a:noFill/>
                </a:uFill>
                <a:latin typeface="Roboto Condensed Light"/>
                <a:ea typeface="Roboto Condensed Light"/>
                <a:cs typeface="Roboto Condensed Light"/>
                <a:sym typeface="Roboto Condensed Light"/>
              </a:rPr>
              <a:t>2 </a:t>
            </a:r>
            <a:r>
              <a:rPr lang="fr-FR" dirty="0" err="1" smtClean="0">
                <a:solidFill>
                  <a:srgbClr val="0070C0"/>
                </a:solidFill>
                <a:uFill>
                  <a:noFill/>
                </a:uFill>
                <a:latin typeface="Roboto Condensed Light"/>
                <a:ea typeface="Roboto Condensed Light"/>
                <a:cs typeface="Roboto Condensed Light"/>
                <a:sym typeface="Roboto Condensed Light"/>
              </a:rPr>
              <a:t>recipes</a:t>
            </a:r>
            <a:r>
              <a:rPr lang="fr-FR" dirty="0" smtClean="0">
                <a:solidFill>
                  <a:srgbClr val="0070C0"/>
                </a:solidFill>
                <a:uFill>
                  <a:noFill/>
                </a:uFill>
                <a:latin typeface="Roboto Condensed Light"/>
                <a:ea typeface="Roboto Condensed Light"/>
                <a:cs typeface="Roboto Condensed Light"/>
                <a:sym typeface="Roboto Condensed Light"/>
              </a:rPr>
              <a:t> x 7 modèles </a:t>
            </a:r>
            <a:r>
              <a:rPr lang="fr-FR" baseline="0" dirty="0" smtClean="0"/>
              <a:t>ce qui nous donne 14 combinaisons possible. </a:t>
            </a:r>
            <a:endParaRPr lang="fr-FR" dirty="0" smtClean="0"/>
          </a:p>
          <a:p>
            <a:pPr marL="0" lvl="0" indent="0" algn="l" rtl="0">
              <a:spcBef>
                <a:spcPts val="0"/>
              </a:spcBef>
              <a:spcAft>
                <a:spcPts val="0"/>
              </a:spcAft>
              <a:buNone/>
            </a:pPr>
            <a:r>
              <a:rPr lang="fr-FR" dirty="0" smtClean="0"/>
              <a:t>A part</a:t>
            </a:r>
            <a:r>
              <a:rPr lang="fr-FR" baseline="0" dirty="0" smtClean="0"/>
              <a:t> la combinaison Basic + logistique qui n’a pas d’hyper paramètre à calibrer. Toutes les autres combinaisons ont des </a:t>
            </a:r>
            <a:r>
              <a:rPr lang="fr-FR" baseline="0" dirty="0" smtClean="0"/>
              <a:t>calibrages </a:t>
            </a:r>
            <a:r>
              <a:rPr lang="fr-FR" baseline="0" dirty="0" smtClean="0"/>
              <a:t>à faire via le </a:t>
            </a:r>
            <a:r>
              <a:rPr lang="fr-FR" baseline="0" dirty="0" err="1" smtClean="0"/>
              <a:t>tuning</a:t>
            </a:r>
            <a:r>
              <a:rPr lang="fr-FR" baseline="0" dirty="0" smtClean="0"/>
              <a:t>, soit dans les modèles, soit dans les modèles et recettes en même temps.  Pour chaque combinaison, on demande qu’il nous propose 20 </a:t>
            </a:r>
            <a:r>
              <a:rPr lang="fr-FR" baseline="0" dirty="0" smtClean="0"/>
              <a:t>possibilités via l’approche « </a:t>
            </a:r>
            <a:r>
              <a:rPr lang="fr-FR" baseline="0" dirty="0" err="1" smtClean="0"/>
              <a:t>grid</a:t>
            </a:r>
            <a:r>
              <a:rPr lang="fr-FR" baseline="0" dirty="0" smtClean="0"/>
              <a:t> </a:t>
            </a:r>
            <a:r>
              <a:rPr lang="fr-FR" baseline="0" dirty="0" err="1" smtClean="0"/>
              <a:t>search</a:t>
            </a:r>
            <a:r>
              <a:rPr lang="fr-FR" baseline="0" dirty="0" smtClean="0"/>
              <a:t> »</a:t>
            </a:r>
            <a:endParaRPr lang="fr-FR" baseline="0" dirty="0"/>
          </a:p>
          <a:p>
            <a:pPr marL="0" lvl="0" indent="0" algn="l" rtl="0">
              <a:spcBef>
                <a:spcPts val="0"/>
              </a:spcBef>
              <a:spcAft>
                <a:spcPts val="0"/>
              </a:spcAft>
              <a:buNone/>
            </a:pPr>
            <a:endParaRPr lang="fr-FR" dirty="0" smtClean="0"/>
          </a:p>
          <a:p>
            <a:pPr marL="0" lvl="0" indent="0" algn="l" rtl="0">
              <a:spcBef>
                <a:spcPts val="0"/>
              </a:spcBef>
              <a:spcAft>
                <a:spcPts val="0"/>
              </a:spcAft>
              <a:buNone/>
            </a:pPr>
            <a:r>
              <a:rPr lang="fr-FR" dirty="0" smtClean="0"/>
              <a:t>Si on fait le calcule, dans ce</a:t>
            </a:r>
            <a:r>
              <a:rPr lang="fr-FR" baseline="0" dirty="0" smtClean="0"/>
              <a:t> </a:t>
            </a:r>
            <a:r>
              <a:rPr lang="fr-FR" dirty="0" err="1" smtClean="0"/>
              <a:t>Tidyworkflow</a:t>
            </a:r>
            <a:r>
              <a:rPr lang="fr-FR" baseline="0" dirty="0" err="1" smtClean="0"/>
              <a:t>set</a:t>
            </a:r>
            <a:r>
              <a:rPr lang="fr-FR" baseline="0" dirty="0" smtClean="0"/>
              <a:t>, 261 possibilités de modèles ont été testés. A la fin, il les classe selon </a:t>
            </a:r>
            <a:r>
              <a:rPr lang="fr-FR" baseline="0" dirty="0" err="1" smtClean="0"/>
              <a:t>metric</a:t>
            </a:r>
            <a:r>
              <a:rPr lang="fr-FR" baseline="0" dirty="0" smtClean="0"/>
              <a:t> choisi</a:t>
            </a:r>
            <a:endParaRPr lang="fr-FR"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1 + 13*20 = 261 possibilités</a:t>
            </a:r>
          </a:p>
          <a:p>
            <a:pPr marL="0" lvl="0" indent="0" algn="l" rtl="0">
              <a:spcBef>
                <a:spcPts val="0"/>
              </a:spcBef>
              <a:spcAft>
                <a:spcPts val="0"/>
              </a:spcAft>
              <a:buNone/>
            </a:pPr>
            <a:endParaRPr lang="fr-FR" dirty="0" smtClean="0"/>
          </a:p>
          <a:p>
            <a:pPr marL="0" lvl="0" indent="0" algn="l" rtl="0">
              <a:spcBef>
                <a:spcPts val="0"/>
              </a:spcBef>
              <a:spcAft>
                <a:spcPts val="0"/>
              </a:spcAft>
              <a:buNone/>
            </a:pPr>
            <a:endParaRPr lang="fr-FR"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t>En réalité nous avons fait tourner l’ensemble</a:t>
            </a:r>
            <a:r>
              <a:rPr lang="fr-FR" baseline="0" dirty="0" smtClean="0"/>
              <a:t> de combinaison recette modèles, c’est juste dans cette présentation nous avons choisi de </a:t>
            </a:r>
            <a:r>
              <a:rPr lang="fr-FR" baseline="0" dirty="0" smtClean="0"/>
              <a:t>restreindre </a:t>
            </a:r>
            <a:r>
              <a:rPr lang="fr-FR" baseline="0" dirty="0" smtClean="0"/>
              <a:t>le nombre, </a:t>
            </a:r>
            <a:r>
              <a:rPr lang="fr-FR" baseline="0" dirty="0" smtClean="0"/>
              <a:t>pour que les tableaux et graphiques soient lisibles.</a:t>
            </a:r>
            <a:endParaRPr lang="fr-FR"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goal of </a:t>
            </a:r>
            <a:r>
              <a:rPr lang="en-US" dirty="0" err="1" smtClean="0"/>
              <a:t>workflowsets</a:t>
            </a:r>
            <a:r>
              <a:rPr lang="en-US" dirty="0" smtClean="0"/>
              <a:t> is to allow users to create and easily fit a large number of models. </a:t>
            </a:r>
            <a:r>
              <a:rPr lang="en-US" dirty="0" err="1" smtClean="0"/>
              <a:t>workflowsets</a:t>
            </a:r>
            <a:r>
              <a:rPr lang="en-US" dirty="0" smtClean="0"/>
              <a:t> can create a </a:t>
            </a:r>
            <a:r>
              <a:rPr lang="en-US" i="1" dirty="0" smtClean="0"/>
              <a:t>workflow set</a:t>
            </a:r>
            <a:r>
              <a:rPr lang="en-US" dirty="0" smtClean="0"/>
              <a:t> that holds multiple workflow objects. These objects can be created by crossing all combinations of preprocessors (e.g., formula, recipe, </a:t>
            </a:r>
            <a:r>
              <a:rPr lang="en-US" dirty="0" err="1" smtClean="0"/>
              <a:t>etc</a:t>
            </a:r>
            <a:r>
              <a:rPr lang="en-US" dirty="0" smtClean="0"/>
              <a:t>) and model specifications. This set can be easier tuned or resampled using a set of simple commands.</a:t>
            </a:r>
            <a:endParaRPr lang="fr-FR" dirty="0" smtClean="0"/>
          </a:p>
          <a:p>
            <a:pPr marL="0" lvl="0" indent="0" algn="l" rtl="0">
              <a:spcBef>
                <a:spcPts val="0"/>
              </a:spcBef>
              <a:spcAft>
                <a:spcPts val="0"/>
              </a:spcAft>
              <a:buNone/>
            </a:pPr>
            <a:endParaRPr lang="fr-FR" dirty="0" smtClean="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https://www.matmut.fr/assurance/auto/conseils/statistiques-accidents-route-profil</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smtClean="0"/>
              <a:t>Si</a:t>
            </a:r>
            <a:r>
              <a:rPr lang="fr-FR" baseline="0" dirty="0" smtClean="0"/>
              <a:t> on compare la performance de modèle selon le </a:t>
            </a:r>
            <a:r>
              <a:rPr lang="fr-FR" baseline="0" dirty="0" err="1" smtClean="0"/>
              <a:t>metric</a:t>
            </a:r>
            <a:r>
              <a:rPr lang="fr-FR" baseline="0" dirty="0" smtClean="0"/>
              <a:t> </a:t>
            </a:r>
            <a:r>
              <a:rPr lang="fr-FR" baseline="0" dirty="0" err="1" smtClean="0"/>
              <a:t>accuracy</a:t>
            </a:r>
            <a:r>
              <a:rPr lang="fr-FR" baseline="0" dirty="0" smtClean="0"/>
              <a:t>, la combinaison recette interaction et </a:t>
            </a:r>
            <a:r>
              <a:rPr lang="fr-FR" baseline="0" dirty="0" err="1" smtClean="0"/>
              <a:t>spline</a:t>
            </a:r>
            <a:r>
              <a:rPr lang="fr-FR" baseline="0" dirty="0" smtClean="0"/>
              <a:t>, et modèle </a:t>
            </a:r>
            <a:r>
              <a:rPr lang="fr-FR" baseline="0" dirty="0" err="1" smtClean="0"/>
              <a:t>boosting</a:t>
            </a:r>
            <a:r>
              <a:rPr lang="fr-FR" baseline="0" dirty="0" smtClean="0"/>
              <a:t> classe en première , avec une </a:t>
            </a:r>
            <a:r>
              <a:rPr lang="fr-FR" baseline="0" dirty="0" err="1" smtClean="0"/>
              <a:t>accuracy</a:t>
            </a:r>
            <a:r>
              <a:rPr lang="fr-FR" baseline="0" dirty="0" smtClean="0"/>
              <a:t> </a:t>
            </a:r>
            <a:r>
              <a:rPr lang="fr-FR" baseline="0" dirty="0" smtClean="0"/>
              <a:t>de 0,725</a:t>
            </a:r>
            <a:endParaRPr lang="fr-FR" dirty="0"/>
          </a:p>
        </p:txBody>
      </p:sp>
    </p:spTree>
    <p:extLst>
      <p:ext uri="{BB962C8B-B14F-4D97-AF65-F5344CB8AC3E}">
        <p14:creationId xmlns:p14="http://schemas.microsoft.com/office/powerpoint/2010/main" val="76345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smtClean="0"/>
              <a:t>Si</a:t>
            </a:r>
            <a:r>
              <a:rPr lang="fr-FR" baseline="0" dirty="0" smtClean="0"/>
              <a:t> on compare la performance de modèle selon le </a:t>
            </a:r>
            <a:r>
              <a:rPr lang="fr-FR" baseline="0" dirty="0" err="1" smtClean="0"/>
              <a:t>metric</a:t>
            </a:r>
            <a:r>
              <a:rPr lang="fr-FR" baseline="0" dirty="0" smtClean="0"/>
              <a:t> </a:t>
            </a:r>
            <a:r>
              <a:rPr lang="fr-FR" baseline="0" dirty="0" smtClean="0"/>
              <a:t>roc </a:t>
            </a:r>
            <a:r>
              <a:rPr lang="fr-FR" baseline="0" dirty="0" err="1" smtClean="0"/>
              <a:t>auc</a:t>
            </a:r>
            <a:r>
              <a:rPr lang="fr-FR" baseline="0" dirty="0" smtClean="0"/>
              <a:t>, </a:t>
            </a:r>
            <a:r>
              <a:rPr lang="fr-FR" baseline="0" dirty="0" smtClean="0"/>
              <a:t>la combinaison recette interaction et </a:t>
            </a:r>
            <a:r>
              <a:rPr lang="fr-FR" baseline="0" dirty="0" err="1" smtClean="0"/>
              <a:t>spline</a:t>
            </a:r>
            <a:r>
              <a:rPr lang="fr-FR" baseline="0" dirty="0" smtClean="0"/>
              <a:t>, et modèle </a:t>
            </a:r>
            <a:r>
              <a:rPr lang="fr-FR" baseline="0" dirty="0" err="1" smtClean="0"/>
              <a:t>svm</a:t>
            </a:r>
            <a:r>
              <a:rPr lang="fr-FR" baseline="0" dirty="0" smtClean="0"/>
              <a:t> polynomial </a:t>
            </a:r>
            <a:r>
              <a:rPr lang="fr-FR" baseline="0" dirty="0" smtClean="0"/>
              <a:t>classe en première , avec une </a:t>
            </a:r>
            <a:r>
              <a:rPr lang="fr-FR" baseline="0" dirty="0" smtClean="0"/>
              <a:t>valeur </a:t>
            </a:r>
            <a:r>
              <a:rPr lang="fr-FR" baseline="0" dirty="0" err="1" smtClean="0"/>
              <a:t>auc</a:t>
            </a:r>
            <a:r>
              <a:rPr lang="fr-FR" baseline="0" dirty="0" smtClean="0"/>
              <a:t> roc de </a:t>
            </a:r>
            <a:r>
              <a:rPr lang="fr-FR" baseline="0" dirty="0" smtClean="0"/>
              <a:t>0,657</a:t>
            </a:r>
            <a:endParaRPr lang="fr-FR" dirty="0"/>
          </a:p>
        </p:txBody>
      </p:sp>
    </p:spTree>
    <p:extLst>
      <p:ext uri="{BB962C8B-B14F-4D97-AF65-F5344CB8AC3E}">
        <p14:creationId xmlns:p14="http://schemas.microsoft.com/office/powerpoint/2010/main" val="3685138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smtClean="0"/>
          </a:p>
          <a:p>
            <a:pPr marL="0" lvl="0" indent="0" algn="l" rtl="0">
              <a:spcBef>
                <a:spcPts val="0"/>
              </a:spcBef>
              <a:spcAft>
                <a:spcPts val="0"/>
              </a:spcAft>
              <a:buNone/>
            </a:pPr>
            <a:endParaRPr lang="fr-FR" dirty="0" smtClean="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5776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smtClean="0"/>
              <a:t>Au lieu</a:t>
            </a:r>
            <a:r>
              <a:rPr lang="fr-FR" baseline="0" dirty="0" smtClean="0"/>
              <a:t> de s’affoler afin de décider à quel métrique faire confiance,  on s’est dit qu’on va également voir comment donne le modèle </a:t>
            </a:r>
            <a:r>
              <a:rPr lang="fr-FR" baseline="0" dirty="0" err="1" smtClean="0"/>
              <a:t>deeplearning</a:t>
            </a:r>
            <a:r>
              <a:rPr lang="fr-FR" baseline="0" dirty="0" smtClean="0"/>
              <a:t> via </a:t>
            </a:r>
            <a:r>
              <a:rPr lang="fr-FR" baseline="0" dirty="0" err="1" smtClean="0"/>
              <a:t>Keras</a:t>
            </a:r>
            <a:r>
              <a:rPr lang="fr-FR" baseline="0" dirty="0" smtClean="0"/>
              <a:t>. </a:t>
            </a:r>
            <a:r>
              <a:rPr lang="fr-FR" baseline="0" dirty="0" err="1" smtClean="0"/>
              <a:t>Keras</a:t>
            </a:r>
            <a:r>
              <a:rPr lang="fr-FR" baseline="0" dirty="0" smtClean="0"/>
              <a:t> n’est pas encore implémenté dans </a:t>
            </a:r>
            <a:r>
              <a:rPr lang="fr-FR" baseline="0" dirty="0" err="1" smtClean="0"/>
              <a:t>tidymodel</a:t>
            </a:r>
            <a:r>
              <a:rPr lang="fr-FR" baseline="0" dirty="0" smtClean="0"/>
              <a:t>, donc on a fait a part.</a:t>
            </a:r>
            <a:endParaRPr lang="fr-FR" dirty="0" smtClean="0"/>
          </a:p>
          <a:p>
            <a:pPr marL="158750" indent="0">
              <a:buNone/>
            </a:pPr>
            <a:endParaRPr lang="fr-FR" dirty="0" smtClean="0"/>
          </a:p>
          <a:p>
            <a:pPr marL="158750" indent="0">
              <a:buNone/>
            </a:pPr>
            <a:r>
              <a:rPr lang="fr-FR" dirty="0" smtClean="0"/>
              <a:t>Selon</a:t>
            </a:r>
            <a:r>
              <a:rPr lang="fr-FR" baseline="0" dirty="0" smtClean="0"/>
              <a:t> </a:t>
            </a:r>
            <a:r>
              <a:rPr lang="fr-FR" baseline="0" dirty="0"/>
              <a:t>le cours de Martial</a:t>
            </a:r>
            <a:r>
              <a:rPr lang="fr-FR" baseline="0" dirty="0" smtClean="0"/>
              <a:t>, pas à peine de sélectionner les variables en amont, pas la peine de faire de l’interaction ni </a:t>
            </a:r>
            <a:r>
              <a:rPr lang="fr-FR" baseline="0" dirty="0" err="1" smtClean="0"/>
              <a:t>spline</a:t>
            </a:r>
            <a:r>
              <a:rPr lang="fr-FR" baseline="0" dirty="0" smtClean="0"/>
              <a:t>, nous </a:t>
            </a:r>
            <a:r>
              <a:rPr lang="fr-FR" baseline="0" dirty="0"/>
              <a:t>avons mis </a:t>
            </a:r>
            <a:r>
              <a:rPr lang="fr-FR" baseline="0" dirty="0" smtClean="0"/>
              <a:t>en </a:t>
            </a:r>
            <a:r>
              <a:rPr lang="fr-FR" baseline="0" dirty="0"/>
              <a:t>entrée </a:t>
            </a:r>
            <a:r>
              <a:rPr lang="fr-FR" baseline="0" dirty="0" smtClean="0"/>
              <a:t>le formule basic contenant ensemble </a:t>
            </a:r>
            <a:r>
              <a:rPr lang="fr-FR" baseline="0" dirty="0"/>
              <a:t>des variables (sauf celles très peu </a:t>
            </a:r>
            <a:r>
              <a:rPr lang="fr-FR" baseline="0" dirty="0" smtClean="0"/>
              <a:t>renseignée). Nous avons codé une CV à la main.</a:t>
            </a:r>
          </a:p>
          <a:p>
            <a:pPr marL="158750" indent="0">
              <a:buNone/>
            </a:pPr>
            <a:endParaRPr lang="fr-FR" baseline="0" dirty="0" smtClean="0"/>
          </a:p>
          <a:p>
            <a:pPr marL="0" lvl="0" indent="0" algn="l" rtl="0">
              <a:spcBef>
                <a:spcPts val="0"/>
              </a:spcBef>
              <a:spcAft>
                <a:spcPts val="0"/>
              </a:spcAft>
              <a:buNone/>
            </a:pPr>
            <a:r>
              <a:rPr lang="fr-FR" dirty="0" smtClean="0"/>
              <a:t>En terme de résultat,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err="1" smtClean="0">
                <a:solidFill>
                  <a:srgbClr val="000000"/>
                </a:solidFill>
                <a:effectLst/>
                <a:latin typeface="Arial"/>
                <a:ea typeface="Arial"/>
                <a:cs typeface="Arial"/>
                <a:sym typeface="Arial"/>
              </a:rPr>
              <a:t>auc</a:t>
            </a:r>
            <a:r>
              <a:rPr lang="fr-FR" sz="1100" b="0" i="0" u="none" strike="noStrike" cap="none" dirty="0" smtClean="0">
                <a:solidFill>
                  <a:srgbClr val="000000"/>
                </a:solidFill>
                <a:effectLst/>
                <a:latin typeface="Arial"/>
                <a:ea typeface="Arial"/>
                <a:cs typeface="Arial"/>
                <a:sym typeface="Arial"/>
              </a:rPr>
              <a:t> </a:t>
            </a:r>
            <a:r>
              <a:rPr lang="fr-FR" sz="1100" b="0" i="0" u="none" strike="noStrike" cap="none" dirty="0">
                <a:solidFill>
                  <a:srgbClr val="000000"/>
                </a:solidFill>
                <a:effectLst/>
                <a:latin typeface="Arial"/>
                <a:ea typeface="Arial"/>
                <a:cs typeface="Arial"/>
                <a:sym typeface="Arial"/>
              </a:rPr>
              <a:t>[1] 0.8653272 &gt; </a:t>
            </a:r>
            <a:r>
              <a:rPr lang="fr-FR" sz="1100" b="0" i="0" u="none" strike="noStrike" cap="none" dirty="0" err="1">
                <a:solidFill>
                  <a:srgbClr val="000000"/>
                </a:solidFill>
                <a:effectLst/>
                <a:latin typeface="Arial"/>
                <a:ea typeface="Arial"/>
                <a:cs typeface="Arial"/>
                <a:sym typeface="Arial"/>
              </a:rPr>
              <a:t>accuracy</a:t>
            </a:r>
            <a:r>
              <a:rPr lang="fr-FR" sz="1100" b="0" i="0" u="none" strike="noStrike" cap="none" dirty="0">
                <a:solidFill>
                  <a:srgbClr val="000000"/>
                </a:solidFill>
                <a:effectLst/>
                <a:latin typeface="Arial"/>
                <a:ea typeface="Arial"/>
                <a:cs typeface="Arial"/>
                <a:sym typeface="Arial"/>
              </a:rPr>
              <a:t> [1] 0.8572619 &gt;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smtClean="0">
                <a:solidFill>
                  <a:srgbClr val="000000"/>
                </a:solidFill>
                <a:effectLst/>
                <a:latin typeface="Arial"/>
                <a:ea typeface="Arial"/>
                <a:cs typeface="Arial"/>
                <a:sym typeface="Arial"/>
              </a:rPr>
              <a:t>avantageux </a:t>
            </a:r>
            <a:r>
              <a:rPr lang="fr-FR" sz="1100" b="0" i="0" u="none" strike="noStrike" cap="none" dirty="0">
                <a:solidFill>
                  <a:srgbClr val="000000"/>
                </a:solidFill>
                <a:effectLst/>
                <a:latin typeface="Arial"/>
                <a:ea typeface="Arial"/>
                <a:cs typeface="Arial"/>
                <a:sym typeface="Arial"/>
              </a:rPr>
              <a:t>par rapport</a:t>
            </a:r>
            <a:r>
              <a:rPr lang="fr-FR" sz="1100" b="0" i="0" u="none" strike="noStrike" cap="none" baseline="0" dirty="0">
                <a:solidFill>
                  <a:srgbClr val="000000"/>
                </a:solidFill>
                <a:effectLst/>
                <a:latin typeface="Arial"/>
                <a:ea typeface="Arial"/>
                <a:cs typeface="Arial"/>
                <a:sym typeface="Arial"/>
              </a:rPr>
              <a:t> aux résultats de </a:t>
            </a:r>
            <a:r>
              <a:rPr lang="fr-FR" sz="1100" b="0" i="0" u="none" strike="noStrike" cap="none" baseline="0" dirty="0" err="1">
                <a:solidFill>
                  <a:srgbClr val="000000"/>
                </a:solidFill>
                <a:effectLst/>
                <a:latin typeface="Arial"/>
                <a:ea typeface="Arial"/>
                <a:cs typeface="Arial"/>
                <a:sym typeface="Arial"/>
              </a:rPr>
              <a:t>tidy</a:t>
            </a:r>
            <a:r>
              <a:rPr lang="fr-FR" sz="1100" b="0" i="0" u="none" strike="noStrike" cap="none" baseline="0" dirty="0">
                <a:solidFill>
                  <a:srgbClr val="000000"/>
                </a:solidFill>
                <a:effectLst/>
                <a:latin typeface="Arial"/>
                <a:ea typeface="Arial"/>
                <a:cs typeface="Arial"/>
                <a:sym typeface="Arial"/>
              </a:rPr>
              <a:t> workflow</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baseline="0"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baseline="0" dirty="0" smtClean="0">
                <a:solidFill>
                  <a:srgbClr val="000000"/>
                </a:solidFill>
                <a:effectLst/>
                <a:latin typeface="Arial"/>
                <a:ea typeface="Arial"/>
                <a:cs typeface="Arial"/>
                <a:sym typeface="Arial"/>
              </a:rPr>
              <a:t>Ainsi, nous avons sélectionner le modèle </a:t>
            </a:r>
            <a:r>
              <a:rPr lang="fr-FR" sz="1100" b="0" i="0" u="none" strike="noStrike" cap="none" baseline="0" dirty="0" err="1" smtClean="0">
                <a:solidFill>
                  <a:srgbClr val="000000"/>
                </a:solidFill>
                <a:effectLst/>
                <a:latin typeface="Arial"/>
                <a:ea typeface="Arial"/>
                <a:cs typeface="Arial"/>
                <a:sym typeface="Arial"/>
              </a:rPr>
              <a:t>Keras</a:t>
            </a:r>
            <a:r>
              <a:rPr lang="fr-FR" sz="1100" b="0" i="0" u="none" strike="noStrike" cap="none" baseline="0" dirty="0" smtClean="0">
                <a:solidFill>
                  <a:srgbClr val="000000"/>
                </a:solidFill>
                <a:effectLst/>
                <a:latin typeface="Arial"/>
                <a:ea typeface="Arial"/>
                <a:cs typeface="Arial"/>
                <a:sym typeface="Arial"/>
              </a:rPr>
              <a:t>, puis effectuer la prédiction de notre </a:t>
            </a:r>
            <a:r>
              <a:rPr lang="fr-FR" sz="1100" b="0" i="0" u="none" strike="noStrike" cap="none" baseline="0" dirty="0" err="1" smtClean="0">
                <a:solidFill>
                  <a:srgbClr val="000000"/>
                </a:solidFill>
                <a:effectLst/>
                <a:latin typeface="Arial"/>
                <a:ea typeface="Arial"/>
                <a:cs typeface="Arial"/>
                <a:sym typeface="Arial"/>
              </a:rPr>
              <a:t>testset</a:t>
            </a:r>
            <a:r>
              <a:rPr lang="fr-FR" sz="1100" b="0" i="0" u="none" strike="noStrike" cap="none" baseline="0" dirty="0" smtClean="0">
                <a:solidFill>
                  <a:srgbClr val="000000"/>
                </a:solidFill>
                <a:effectLst/>
                <a:latin typeface="Arial"/>
                <a:ea typeface="Arial"/>
                <a:cs typeface="Arial"/>
                <a:sym typeface="Arial"/>
              </a:rPr>
              <a:t> avec </a:t>
            </a:r>
            <a:r>
              <a:rPr lang="fr-FR" sz="1100" b="0" i="0" u="none" strike="noStrike" cap="none" baseline="0" dirty="0" err="1" smtClean="0">
                <a:solidFill>
                  <a:srgbClr val="000000"/>
                </a:solidFill>
                <a:effectLst/>
                <a:latin typeface="Arial"/>
                <a:ea typeface="Arial"/>
                <a:cs typeface="Arial"/>
                <a:sym typeface="Arial"/>
              </a:rPr>
              <a:t>keras</a:t>
            </a:r>
            <a:r>
              <a:rPr lang="fr-FR" sz="1100" b="0" i="0" u="none" strike="noStrike" cap="none" baseline="0" dirty="0" smtClean="0">
                <a:solidFill>
                  <a:srgbClr val="000000"/>
                </a:solidFill>
                <a:effectLst/>
                <a:latin typeface="Arial"/>
                <a:ea typeface="Arial"/>
                <a:cs typeface="Arial"/>
                <a:sym typeface="Arial"/>
              </a:rPr>
              <a:t>. Ces résultats de prédiction a </a:t>
            </a:r>
            <a:r>
              <a:rPr lang="fr-FR" sz="1100" b="0" i="0" u="none" strike="noStrike" cap="none" baseline="0" dirty="0" smtClean="0">
                <a:solidFill>
                  <a:srgbClr val="000000"/>
                </a:solidFill>
                <a:effectLst/>
                <a:latin typeface="Arial"/>
                <a:ea typeface="Arial"/>
                <a:cs typeface="Arial"/>
                <a:sym typeface="Arial"/>
              </a:rPr>
              <a:t>une </a:t>
            </a:r>
            <a:r>
              <a:rPr lang="fr-FR" sz="1100" b="0" i="0" u="none" strike="noStrike" cap="none" baseline="0" dirty="0" err="1" smtClean="0">
                <a:solidFill>
                  <a:srgbClr val="000000"/>
                </a:solidFill>
                <a:effectLst/>
                <a:latin typeface="Arial"/>
                <a:ea typeface="Arial"/>
                <a:cs typeface="Arial"/>
                <a:sym typeface="Arial"/>
              </a:rPr>
              <a:t>accuracy</a:t>
            </a:r>
            <a:r>
              <a:rPr lang="fr-FR" sz="1100" b="0" i="0" u="none" strike="noStrike" cap="none" baseline="0" dirty="0" smtClean="0">
                <a:solidFill>
                  <a:srgbClr val="000000"/>
                </a:solidFill>
                <a:effectLst/>
                <a:latin typeface="Arial"/>
                <a:ea typeface="Arial"/>
                <a:cs typeface="Arial"/>
                <a:sym typeface="Arial"/>
              </a:rPr>
              <a:t> de  </a:t>
            </a:r>
            <a:endParaRPr lang="fr-FR" sz="1100" b="0" i="0" u="none" strike="noStrike" cap="none" dirty="0" smtClean="0">
              <a:solidFill>
                <a:srgbClr val="000000"/>
              </a:solidFill>
              <a:effectLst/>
              <a:latin typeface="Arial"/>
              <a:ea typeface="Arial"/>
              <a:cs typeface="Arial"/>
              <a:sym typeface="Arial"/>
            </a:endParaRPr>
          </a:p>
          <a:p>
            <a:pPr marL="158750" indent="0">
              <a:buNone/>
            </a:pPr>
            <a:endParaRPr lang="fr-FR" dirty="0"/>
          </a:p>
        </p:txBody>
      </p:sp>
    </p:spTree>
    <p:extLst>
      <p:ext uri="{BB962C8B-B14F-4D97-AF65-F5344CB8AC3E}">
        <p14:creationId xmlns:p14="http://schemas.microsoft.com/office/powerpoint/2010/main" val="469799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smtClean="0"/>
          </a:p>
          <a:p>
            <a:pPr marL="0" lvl="0" indent="0" algn="l" rtl="0">
              <a:spcBef>
                <a:spcPts val="0"/>
              </a:spcBef>
              <a:spcAft>
                <a:spcPts val="0"/>
              </a:spcAft>
              <a:buNone/>
            </a:pPr>
            <a:endParaRPr lang="fr-FR" dirty="0" smtClean="0"/>
          </a:p>
          <a:p>
            <a:pPr marL="0" lvl="0" indent="0" algn="l" rtl="0">
              <a:spcBef>
                <a:spcPts val="0"/>
              </a:spcBef>
              <a:spcAft>
                <a:spcPts val="0"/>
              </a:spcAft>
              <a:buNone/>
            </a:pPr>
            <a:endParaRPr lang="fr-FR" dirty="0" smtClean="0"/>
          </a:p>
          <a:p>
            <a:pPr marL="0" lvl="0" indent="0" algn="l" rtl="0">
              <a:spcBef>
                <a:spcPts val="0"/>
              </a:spcBef>
              <a:spcAft>
                <a:spcPts val="0"/>
              </a:spcAft>
              <a:buNone/>
            </a:pPr>
            <a:r>
              <a:rPr lang="fr-FR" dirty="0" smtClean="0"/>
              <a:t>montrent </a:t>
            </a:r>
            <a:r>
              <a:rPr lang="fr-FR" dirty="0"/>
              <a:t>la dépendance entre la</a:t>
            </a:r>
            <a:r>
              <a:rPr lang="fr-FR" baseline="0" dirty="0"/>
              <a:t> prédiction </a:t>
            </a:r>
            <a:r>
              <a:rPr lang="fr-FR" dirty="0"/>
              <a:t>cible et les variables </a:t>
            </a:r>
            <a:r>
              <a:rPr lang="fr-FR" dirty="0" smtClean="0"/>
              <a:t>d’entrées,</a:t>
            </a:r>
            <a:r>
              <a:rPr lang="fr-FR" baseline="0" dirty="0" smtClean="0"/>
              <a:t> en </a:t>
            </a:r>
            <a:r>
              <a:rPr lang="fr-FR" dirty="0" smtClean="0"/>
              <a:t>marginalisant </a:t>
            </a:r>
            <a:r>
              <a:rPr lang="fr-FR" dirty="0"/>
              <a:t>les valeurs de toutes les autres variables. Intuitivement, nous pouvons interpréter la dépendance partielle comme la prédiction attendue en fonction des variables d'entrée d'intérêt.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Par </a:t>
            </a:r>
            <a:r>
              <a:rPr lang="fr-FR" dirty="0" smtClean="0"/>
              <a:t>exemple, </a:t>
            </a:r>
            <a:r>
              <a:rPr lang="fr-FR" dirty="0"/>
              <a:t>avec le</a:t>
            </a:r>
            <a:r>
              <a:rPr lang="fr-FR" baseline="0" dirty="0"/>
              <a:t> résultats de prédiction sur le bloc de données tests, nous avons pu réaliser ce genre de PDP ( </a:t>
            </a:r>
            <a:r>
              <a:rPr lang="fr-FR" baseline="0" dirty="0" err="1"/>
              <a:t>proba</a:t>
            </a:r>
            <a:r>
              <a:rPr lang="fr-FR" baseline="0" dirty="0"/>
              <a:t> de blessement grave selon le type de trajet). Comme notre objectif est de identifier les différentes variables contributeurs de la prédiction selon les différents territoires, afin de donner des préconisation adéquates. Nous avons fait ces analyses par départements puis comparer ces PDP de différentes de département. Il y a onglet dans </a:t>
            </a:r>
            <a:r>
              <a:rPr lang="fr-FR" baseline="0" dirty="0" err="1"/>
              <a:t>shinny</a:t>
            </a:r>
            <a:r>
              <a:rPr lang="fr-FR" baseline="0" dirty="0"/>
              <a:t> qui est réservé à cette partie. Patrice vous </a:t>
            </a:r>
            <a:r>
              <a:rPr lang="fr-FR" baseline="0" dirty="0" err="1"/>
              <a:t>expliqurai</a:t>
            </a:r>
            <a:r>
              <a:rPr lang="fr-FR" baseline="0" dirty="0"/>
              <a:t> dans la prochaine partie.  </a:t>
            </a:r>
            <a:endParaRPr dirty="0"/>
          </a:p>
        </p:txBody>
      </p:sp>
    </p:spTree>
    <p:extLst>
      <p:ext uri="{BB962C8B-B14F-4D97-AF65-F5344CB8AC3E}">
        <p14:creationId xmlns:p14="http://schemas.microsoft.com/office/powerpoint/2010/main" val="419673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Quelques pistes dans les appels à projets 2021 de l’ONISR.</a:t>
            </a:r>
            <a:endParaRPr dirty="0"/>
          </a:p>
        </p:txBody>
      </p:sp>
    </p:spTree>
    <p:extLst>
      <p:ext uri="{BB962C8B-B14F-4D97-AF65-F5344CB8AC3E}">
        <p14:creationId xmlns:p14="http://schemas.microsoft.com/office/powerpoint/2010/main" val="153894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a:t>
            </a:r>
            <a:endParaRPr dirty="0"/>
          </a:p>
        </p:txBody>
      </p:sp>
    </p:spTree>
    <p:extLst>
      <p:ext uri="{BB962C8B-B14F-4D97-AF65-F5344CB8AC3E}">
        <p14:creationId xmlns:p14="http://schemas.microsoft.com/office/powerpoint/2010/main" val="3707412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 faire,</a:t>
            </a:r>
            <a:r>
              <a:rPr lang="fr-FR" baseline="0" dirty="0"/>
              <a:t> une introduction en bref</a:t>
            </a:r>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baseline="0" dirty="0"/>
              <a:t>A savoir que pour l’année 2020 le chiffres des tuées sur les routes de métropole s’élève à 2541 (source ONISR)</a:t>
            </a:r>
            <a:endParaRPr dirty="0"/>
          </a:p>
        </p:txBody>
      </p:sp>
    </p:spTree>
    <p:extLst>
      <p:ext uri="{BB962C8B-B14F-4D97-AF65-F5344CB8AC3E}">
        <p14:creationId xmlns:p14="http://schemas.microsoft.com/office/powerpoint/2010/main" val="2784896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Ces bases occultent néanmoins certaines données spécifiques relatives aux usagers et aux véhicules et à leur comportement dans la mesure où la divulgation de ces données porterait atteinte à la protection de la vie privée des personnes physiques aisément identifiables ou ferait apparaître le comportement de telles personnes alors que la divulgation de ce comportement pourrait leur porter préjudice</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Raison de rester qu’en</a:t>
            </a:r>
            <a:r>
              <a:rPr lang="fr-FR" baseline="0" dirty="0"/>
              <a:t> 2019 =&gt; </a:t>
            </a:r>
            <a:r>
              <a:rPr lang="fr-FR" dirty="0"/>
              <a:t>L’indicateur « blessé hospitalisé » n’est plus labellisé par l’autorité de la statistique publique depuis 2019</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9552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860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 Dans </a:t>
            </a:r>
            <a:r>
              <a:rPr lang="fr-FR" dirty="0" smtClean="0"/>
              <a:t>le tableau, chaque</a:t>
            </a:r>
            <a:r>
              <a:rPr lang="fr-FR" baseline="0" dirty="0" smtClean="0"/>
              <a:t> ligne est un relevé par une station données. Il y a  6-7 relevés par jour, dans les variables, nous retrouvons </a:t>
            </a:r>
            <a:r>
              <a:rPr lang="fr-FR" sz="1100" dirty="0" smtClean="0">
                <a:solidFill>
                  <a:srgbClr val="0070C0"/>
                </a:solidFill>
                <a:uFill>
                  <a:noFill/>
                </a:uFill>
              </a:rPr>
              <a:t>Température, Vitesse vent, Rafales, Humidité</a:t>
            </a:r>
            <a:endParaRPr lang="fr-FR" dirty="0" smtClean="0"/>
          </a:p>
          <a:p>
            <a:pPr marL="0" lvl="0" indent="0" algn="l" rtl="0">
              <a:spcBef>
                <a:spcPts val="0"/>
              </a:spcBef>
              <a:spcAft>
                <a:spcPts val="0"/>
              </a:spcAft>
              <a:buNone/>
            </a:pPr>
            <a:endParaRPr lang="fr-FR"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smtClean="0"/>
              <a:t>Maintenant est de </a:t>
            </a:r>
            <a:r>
              <a:rPr lang="fr-FR" sz="1100" dirty="0" smtClean="0">
                <a:uFill>
                  <a:noFill/>
                </a:uFill>
              </a:rPr>
              <a:t>Relier les données météo au</a:t>
            </a:r>
            <a:r>
              <a:rPr lang="fr-FR" sz="1100" baseline="0" dirty="0" smtClean="0">
                <a:uFill>
                  <a:noFill/>
                </a:uFill>
              </a:rPr>
              <a:t> lieu </a:t>
            </a:r>
            <a:r>
              <a:rPr lang="fr-FR" sz="1100" dirty="0" smtClean="0">
                <a:uFill>
                  <a:noFill/>
                </a:uFill>
              </a:rPr>
              <a:t>d’accident, nous connaissons</a:t>
            </a:r>
            <a:r>
              <a:rPr lang="fr-FR" sz="1100" baseline="0" dirty="0" smtClean="0">
                <a:uFill>
                  <a:noFill/>
                </a:uFill>
              </a:rPr>
              <a:t> la commune d’accident</a:t>
            </a:r>
            <a:r>
              <a:rPr lang="fr-FR" sz="1100" dirty="0" smtClean="0">
                <a:uFill>
                  <a:noFill/>
                </a:uFill>
              </a:rPr>
              <a:t>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smtClean="0">
                <a:uFill>
                  <a:noFill/>
                </a:uFill>
              </a:rPr>
              <a:t>1- D’abord trouver</a:t>
            </a:r>
            <a:r>
              <a:rPr lang="fr-FR" sz="1100" baseline="0" dirty="0" smtClean="0">
                <a:uFill>
                  <a:noFill/>
                </a:uFill>
              </a:rPr>
              <a:t> une fond de carte commune de INSEE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smtClean="0">
                <a:uFill>
                  <a:noFill/>
                </a:uFill>
              </a:rPr>
              <a:t>2- géo localiser les stations météo car nous avons leur long </a:t>
            </a:r>
            <a:r>
              <a:rPr lang="fr-FR" sz="1100" baseline="0" dirty="0" err="1" smtClean="0">
                <a:uFill>
                  <a:noFill/>
                </a:uFill>
              </a:rPr>
              <a:t>lat</a:t>
            </a:r>
            <a:endParaRPr lang="fr-FR" sz="1100" baseline="0" dirty="0" smtClean="0">
              <a:uFill>
                <a:noFill/>
              </a:u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smtClean="0">
                <a:uFill>
                  <a:noFill/>
                </a:uFill>
              </a:rPr>
              <a:t>3- A l’aide d’un outil SIG, attribuer </a:t>
            </a:r>
            <a:r>
              <a:rPr lang="fr-FR" sz="1100" dirty="0" smtClean="0">
                <a:solidFill>
                  <a:srgbClr val="0070C0"/>
                </a:solidFill>
                <a:uFill>
                  <a:noFill/>
                </a:uFill>
              </a:rPr>
              <a:t>a chaque commune une station météo le plus proche a distance vol-oiseau,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smtClean="0">
                <a:solidFill>
                  <a:srgbClr val="0070C0"/>
                </a:solidFill>
                <a:uFill>
                  <a:noFill/>
                </a:uFill>
              </a:rPr>
              <a:t>4-</a:t>
            </a:r>
            <a:r>
              <a:rPr lang="fr-FR" sz="1100" baseline="0" dirty="0" smtClean="0">
                <a:solidFill>
                  <a:srgbClr val="0070C0"/>
                </a:solidFill>
                <a:uFill>
                  <a:noFill/>
                </a:uFill>
              </a:rPr>
              <a:t> Puis trouver la date de l’accident et prendre le relevé de l’heure la plus proche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smtClean="0"/>
          </a:p>
        </p:txBody>
      </p:sp>
    </p:spTree>
    <p:extLst>
      <p:ext uri="{BB962C8B-B14F-4D97-AF65-F5344CB8AC3E}">
        <p14:creationId xmlns:p14="http://schemas.microsoft.com/office/powerpoint/2010/main" val="3050105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slide" Target="slide29.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5" Type="http://schemas.openxmlformats.org/officeDocument/2006/relationships/slide" Target="slide27.xml"/><Relationship Id="rId4" Type="http://schemas.openxmlformats.org/officeDocument/2006/relationships/slide" Target="slide2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26.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slide" Target="slide24.xml"/><Relationship Id="rId5" Type="http://schemas.openxmlformats.org/officeDocument/2006/relationships/slide" Target="slide6.xml"/><Relationship Id="rId4" Type="http://schemas.openxmlformats.org/officeDocument/2006/relationships/slide" Target="slide4.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T</a:t>
            </a:r>
            <a:r>
              <a:rPr lang="fr-FR" dirty="0" err="1"/>
              <a:t>itre</a:t>
            </a:r>
            <a:r>
              <a:rPr lang="fr-FR" dirty="0"/>
              <a:t> à</a:t>
            </a:r>
            <a:endParaRPr dirty="0"/>
          </a:p>
          <a:p>
            <a:pPr marL="0" lvl="0" indent="0" algn="r" rtl="0">
              <a:spcBef>
                <a:spcPts val="0"/>
              </a:spcBef>
              <a:spcAft>
                <a:spcPts val="0"/>
              </a:spcAft>
              <a:buClr>
                <a:schemeClr val="dk1"/>
              </a:buClr>
              <a:buSzPts val="1100"/>
              <a:buFont typeface="Arial"/>
              <a:buNone/>
            </a:pPr>
            <a:r>
              <a:rPr lang="en" dirty="0"/>
              <a:t>Définir</a:t>
            </a:r>
            <a:endParaRPr dirty="0"/>
          </a:p>
        </p:txBody>
      </p:sp>
      <p:sp>
        <p:nvSpPr>
          <p:cNvPr id="152" name="Google Shape;152;p33"/>
          <p:cNvSpPr txBox="1">
            <a:spLocks noGrp="1"/>
          </p:cNvSpPr>
          <p:nvPr>
            <p:ph type="subTitle" idx="1"/>
          </p:nvPr>
        </p:nvSpPr>
        <p:spPr>
          <a:xfrm>
            <a:off x="3726100" y="3175999"/>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a:t>
            </a:r>
          </a:p>
          <a:p>
            <a:pPr marL="0" lvl="0" indent="0" algn="r" rtl="0">
              <a:spcBef>
                <a:spcPts val="0"/>
              </a:spcBef>
              <a:spcAft>
                <a:spcPts val="0"/>
              </a:spcAft>
              <a:buNone/>
            </a:pPr>
            <a:r>
              <a:rPr lang="en" dirty="0"/>
              <a:t>CEPE 21 juin 2021 </a:t>
            </a:r>
          </a:p>
          <a:p>
            <a:pPr marL="0" lvl="0" indent="0" algn="r" rtl="0">
              <a:spcBef>
                <a:spcPts val="0"/>
              </a:spcBef>
              <a:spcAft>
                <a:spcPts val="0"/>
              </a:spcAft>
              <a:buNone/>
            </a:pPr>
            <a:r>
              <a:rPr lang="fr-FR" dirty="0"/>
              <a:t>S</a:t>
            </a:r>
            <a:r>
              <a:rPr lang="en" dirty="0"/>
              <a:t>outenance Certificat Data Scientist </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en" dirty="0"/>
              <a:t>Prédire le niveau de gravité de chaque usager </a:t>
            </a:r>
            <a:r>
              <a:rPr lang="fr-FR" dirty="0"/>
              <a:t>impliqués dans un accident corporel</a:t>
            </a:r>
          </a:p>
          <a:p>
            <a:r>
              <a:rPr lang="fr-FR" dirty="0">
                <a:solidFill>
                  <a:srgbClr val="0070C0"/>
                </a:solidFill>
              </a:rPr>
              <a:t>Grave = Tué ou Blessé hospitalisé</a:t>
            </a:r>
          </a:p>
          <a:p>
            <a:r>
              <a:rPr lang="fr-FR" dirty="0">
                <a:solidFill>
                  <a:srgbClr val="0070C0"/>
                </a:solidFill>
              </a:rPr>
              <a:t>Non Grave = Blessé léger ou non blessé</a:t>
            </a:r>
            <a:endParaRPr dirty="0">
              <a:solidFill>
                <a:srgbClr val="0070C0"/>
              </a:solidFill>
            </a:endParaRPr>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1st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fr-FR" dirty="0"/>
              <a:t>Identifier les variables « contributeurs » de prédiction via model-</a:t>
            </a:r>
            <a:r>
              <a:rPr lang="fr-FR" dirty="0" err="1"/>
              <a:t>agnostic</a:t>
            </a:r>
            <a:r>
              <a:rPr lang="fr-FR" dirty="0"/>
              <a:t> </a:t>
            </a:r>
            <a:r>
              <a:rPr lang="fr-FR" dirty="0" err="1"/>
              <a:t>interpretation</a:t>
            </a:r>
            <a:r>
              <a:rPr lang="fr-FR" dirty="0"/>
              <a:t> </a:t>
            </a:r>
            <a:r>
              <a:rPr lang="fr-FR" dirty="0" err="1" smtClean="0"/>
              <a:t>methods</a:t>
            </a:r>
            <a:endParaRPr lang="fr-FR" dirty="0" smtClean="0"/>
          </a:p>
          <a:p>
            <a:pPr marL="0" lvl="0" indent="0"/>
            <a:endParaRPr lang="fr-FR" dirty="0"/>
          </a:p>
          <a:p>
            <a:pPr marL="0" lvl="0" indent="0"/>
            <a:r>
              <a:rPr lang="fr-FR" dirty="0">
                <a:solidFill>
                  <a:srgbClr val="0070C0"/>
                </a:solidFill>
              </a:rPr>
              <a:t>Comparaison des variables « contributeurs » de différents départements</a:t>
            </a:r>
          </a:p>
          <a:p>
            <a:pPr marL="0" lvl="0" indent="0"/>
            <a:r>
              <a:rPr lang="fr-FR" dirty="0">
                <a:solidFill>
                  <a:srgbClr val="0070C0"/>
                </a:solidFill>
              </a:rPr>
              <a:t>=&gt; Préconisations adaptées aux territoires </a:t>
            </a:r>
          </a:p>
          <a:p>
            <a:pPr marL="0" lvl="0" indent="0"/>
            <a:endParaRPr lang="fr-FR" dirty="0"/>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2nd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4066938"/>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402205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95775" y="1835988"/>
            <a:ext cx="5195700" cy="1921200"/>
          </a:xfrm>
          <a:prstGeom prst="rect">
            <a:avLst/>
          </a:prstGeom>
        </p:spPr>
        <p:txBody>
          <a:bodyPr spcFirstLastPara="1" wrap="square" lIns="91425" tIns="91425" rIns="91425" bIns="91425" anchor="ctr" anchorCtr="0">
            <a:noAutofit/>
          </a:bodyPr>
          <a:lstStyle/>
          <a:p>
            <a:pPr lvl="0"/>
            <a:r>
              <a:rPr lang="en" dirty="0"/>
              <a:t/>
            </a:r>
            <a:br>
              <a:rPr lang="en" dirty="0"/>
            </a:br>
            <a:r>
              <a:rPr lang="fr-FR" dirty="0"/>
              <a:t>Data </a:t>
            </a:r>
            <a:r>
              <a:rPr lang="fr-FR" dirty="0" err="1"/>
              <a:t>pre-processing</a:t>
            </a:r>
            <a:r>
              <a:rPr lang="fr-FR" dirty="0"/>
              <a:t/>
            </a:r>
            <a:br>
              <a:rPr lang="fr-FR" dirty="0"/>
            </a:br>
            <a:r>
              <a:rPr lang="fr-FR" dirty="0"/>
              <a:t>&amp;</a:t>
            </a:r>
            <a:r>
              <a:rPr lang="en" dirty="0"/>
              <a:t/>
            </a:r>
            <a:br>
              <a:rPr lang="en" dirty="0"/>
            </a:br>
            <a:r>
              <a:rPr lang="en" dirty="0"/>
              <a:t>Statistique Descriptif</a:t>
            </a:r>
            <a:endParaRPr dirty="0"/>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347" name="Google Shape;347;p44"/>
          <p:cNvCxnSpPr/>
          <p:nvPr/>
        </p:nvCxnSpPr>
        <p:spPr>
          <a:xfrm>
            <a:off x="7582303" y="343685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27124" y="984832"/>
            <a:ext cx="5435634" cy="4158668"/>
          </a:xfrm>
          <a:prstGeom prst="rect">
            <a:avLst/>
          </a:prstGeom>
        </p:spPr>
        <p:txBody>
          <a:bodyPr spcFirstLastPara="1" wrap="square" lIns="91425" tIns="91425" rIns="91425" bIns="91425" anchor="t" anchorCtr="0">
            <a:noAutofit/>
          </a:bodyPr>
          <a:lstStyle/>
          <a:p>
            <a:pPr indent="-298450">
              <a:spcBef>
                <a:spcPts val="300"/>
              </a:spcBef>
              <a:buSzPts val="1100"/>
              <a:buFont typeface="Arial"/>
              <a:buChar char="■"/>
            </a:pPr>
            <a:r>
              <a:rPr lang="fr-FR" sz="1600" dirty="0">
                <a:uFill>
                  <a:noFill/>
                </a:uFill>
              </a:rPr>
              <a:t>Recodage de variables (Ex : </a:t>
            </a:r>
            <a:r>
              <a:rPr lang="fr-FR" sz="1600" dirty="0" smtClean="0">
                <a:solidFill>
                  <a:srgbClr val="0070C0"/>
                </a:solidFill>
                <a:uFill>
                  <a:noFill/>
                </a:uFill>
              </a:rPr>
              <a:t>Luminosité, </a:t>
            </a:r>
            <a:r>
              <a:rPr lang="fr-FR" dirty="0"/>
              <a:t>Crépuscule </a:t>
            </a:r>
            <a:r>
              <a:rPr lang="fr-FR" dirty="0" smtClean="0"/>
              <a:t>et aube…</a:t>
            </a:r>
            <a:r>
              <a:rPr lang="fr-FR" sz="1600" dirty="0" smtClean="0">
                <a:uFill>
                  <a:noFill/>
                </a:uFill>
              </a:rPr>
              <a:t>)</a:t>
            </a:r>
            <a:endParaRPr lang="fr-FR" sz="1600" dirty="0">
              <a:uFill>
                <a:noFill/>
              </a:uFill>
            </a:endParaRPr>
          </a:p>
          <a:p>
            <a:pPr marL="457200" lvl="5" indent="-298450">
              <a:spcBef>
                <a:spcPts val="300"/>
              </a:spcBef>
              <a:buSzPts val="1100"/>
              <a:buFont typeface="Arial"/>
              <a:buChar char="■"/>
            </a:pPr>
            <a:r>
              <a:rPr lang="fr-FR" sz="1600" dirty="0">
                <a:uFill>
                  <a:noFill/>
                </a:uFill>
              </a:rPr>
              <a:t>Gestion de données manquantes </a:t>
            </a:r>
          </a:p>
          <a:p>
            <a:pPr marL="615950" lvl="6" indent="0">
              <a:spcBef>
                <a:spcPts val="300"/>
              </a:spcBef>
              <a:buSzPts val="1100"/>
              <a:buNone/>
            </a:pPr>
            <a:r>
              <a:rPr lang="fr-FR" sz="1400" dirty="0">
                <a:solidFill>
                  <a:srgbClr val="0070C0"/>
                </a:solidFill>
                <a:uFill>
                  <a:noFill/>
                </a:uFill>
                <a:sym typeface="Wingdings" panose="05000000000000000000" pitchFamily="2" charset="2"/>
              </a:rPr>
              <a:t> Suppression de </a:t>
            </a:r>
            <a:r>
              <a:rPr lang="fr-FR" sz="1400" dirty="0">
                <a:solidFill>
                  <a:srgbClr val="0070C0"/>
                </a:solidFill>
                <a:uFill>
                  <a:noFill/>
                </a:uFill>
              </a:rPr>
              <a:t>10 variables peu renseignés</a:t>
            </a:r>
          </a:p>
          <a:p>
            <a:pPr marL="457200" lvl="2" indent="-298450">
              <a:spcBef>
                <a:spcPts val="300"/>
              </a:spcBef>
              <a:buSzPts val="1100"/>
              <a:buFont typeface="Arial"/>
              <a:buChar char="■"/>
            </a:pPr>
            <a:r>
              <a:rPr lang="fr-FR" sz="1600" dirty="0">
                <a:uFill>
                  <a:noFill/>
                </a:uFill>
              </a:rPr>
              <a:t>Sélection des variables : </a:t>
            </a:r>
            <a:r>
              <a:rPr lang="fr-FR" sz="1400" dirty="0">
                <a:uFill>
                  <a:noFill/>
                </a:uFill>
              </a:rPr>
              <a:t>Matrices de corrélation et ACP </a:t>
            </a:r>
          </a:p>
          <a:p>
            <a:pPr marL="615950" lvl="6" indent="0">
              <a:spcBef>
                <a:spcPts val="300"/>
              </a:spcBef>
              <a:buSzPts val="1100"/>
              <a:buNone/>
            </a:pPr>
            <a:r>
              <a:rPr lang="fr-FR" sz="1400" dirty="0">
                <a:solidFill>
                  <a:srgbClr val="0070C0"/>
                </a:solidFill>
                <a:uFill>
                  <a:noFill/>
                </a:uFill>
                <a:sym typeface="Wingdings" panose="05000000000000000000" pitchFamily="2" charset="2"/>
              </a:rPr>
              <a:t> Suppression de </a:t>
            </a:r>
            <a:r>
              <a:rPr lang="fr-FR" sz="1400" dirty="0">
                <a:solidFill>
                  <a:srgbClr val="0070C0"/>
                </a:solidFill>
                <a:uFill>
                  <a:noFill/>
                </a:uFill>
              </a:rPr>
              <a:t>8 variables corrélés</a:t>
            </a:r>
          </a:p>
          <a:p>
            <a:pPr marL="457200" lvl="2" indent="-298450">
              <a:spcBef>
                <a:spcPts val="300"/>
              </a:spcBef>
              <a:buSzPts val="1100"/>
              <a:buFont typeface="Arial"/>
              <a:buChar char="■"/>
            </a:pPr>
            <a:r>
              <a:rPr lang="fr-FR" sz="1600" dirty="0">
                <a:uFill>
                  <a:noFill/>
                </a:uFill>
              </a:rPr>
              <a:t>Création des variables</a:t>
            </a:r>
          </a:p>
          <a:p>
            <a:pPr marL="914400" lvl="7" indent="-298450">
              <a:spcBef>
                <a:spcPts val="300"/>
              </a:spcBef>
              <a:buSzPts val="1100"/>
              <a:buFont typeface="Arial"/>
              <a:buChar char="■"/>
            </a:pPr>
            <a:r>
              <a:rPr lang="fr-FR" sz="1400" dirty="0">
                <a:uFill>
                  <a:noFill/>
                </a:uFill>
              </a:rPr>
              <a:t>Niveau de sécurité, âge… </a:t>
            </a:r>
          </a:p>
          <a:p>
            <a:pPr marL="615950" lvl="7" indent="0">
              <a:spcBef>
                <a:spcPts val="300"/>
              </a:spcBef>
              <a:buSzPts val="1100"/>
              <a:buNone/>
            </a:pPr>
            <a:r>
              <a:rPr lang="fr-FR" sz="1400" dirty="0">
                <a:solidFill>
                  <a:srgbClr val="0070C0"/>
                </a:solidFill>
                <a:uFill>
                  <a:noFill/>
                </a:uFill>
                <a:sym typeface="Wingdings" panose="05000000000000000000" pitchFamily="2" charset="2"/>
              </a:rPr>
              <a:t> Ajout de </a:t>
            </a:r>
            <a:r>
              <a:rPr lang="fr-FR" sz="1400" dirty="0">
                <a:solidFill>
                  <a:srgbClr val="0070C0"/>
                </a:solidFill>
                <a:uFill>
                  <a:noFill/>
                </a:uFill>
              </a:rPr>
              <a:t>4 nouvelles variables</a:t>
            </a:r>
          </a:p>
          <a:p>
            <a:pPr marL="457200" lvl="2" indent="-298450">
              <a:spcBef>
                <a:spcPts val="300"/>
              </a:spcBef>
              <a:buSzPts val="1100"/>
              <a:buFont typeface="Arial"/>
              <a:buChar char="■"/>
            </a:pPr>
            <a:r>
              <a:rPr lang="fr-FR" sz="1600" dirty="0">
                <a:uFill>
                  <a:noFill/>
                </a:uFill>
              </a:rPr>
              <a:t>Table finale:</a:t>
            </a:r>
          </a:p>
          <a:p>
            <a:pPr marL="914400" lvl="3" indent="-298450">
              <a:spcBef>
                <a:spcPts val="300"/>
              </a:spcBef>
              <a:buSzPts val="1100"/>
              <a:buFont typeface="Arial"/>
              <a:buChar char="■"/>
            </a:pPr>
            <a:r>
              <a:rPr lang="fr-FR" sz="1600" dirty="0">
                <a:uFill>
                  <a:noFill/>
                </a:uFill>
              </a:rPr>
              <a:t>Une ligne = un usager, avec les caractéristiques de l’accident, du lieu, des véhicules ainsi que la condition météo </a:t>
            </a:r>
          </a:p>
          <a:p>
            <a:pPr marL="615950" lvl="3" indent="0">
              <a:spcBef>
                <a:spcPts val="300"/>
              </a:spcBef>
              <a:buSzPts val="1100"/>
              <a:buNone/>
            </a:pPr>
            <a:r>
              <a:rPr lang="fr-FR" sz="1600" dirty="0">
                <a:solidFill>
                  <a:srgbClr val="0070C0"/>
                </a:solidFill>
                <a:uFill>
                  <a:noFill/>
                </a:uFill>
                <a:sym typeface="Wingdings" panose="05000000000000000000" pitchFamily="2" charset="2"/>
              </a:rPr>
              <a:t> </a:t>
            </a:r>
            <a:r>
              <a:rPr lang="fr-FR" sz="1600" dirty="0">
                <a:solidFill>
                  <a:srgbClr val="0070C0"/>
                </a:solidFill>
                <a:uFill>
                  <a:noFill/>
                </a:uFill>
              </a:rPr>
              <a:t>Target : gravement blessé ou non</a:t>
            </a:r>
            <a:endParaRPr lang="fr-FR" sz="1600" dirty="0">
              <a:uFill>
                <a:noFill/>
              </a:uFill>
            </a:endParaRPr>
          </a:p>
          <a:p>
            <a:pPr marL="914400" lvl="7" indent="-298450">
              <a:spcBef>
                <a:spcPts val="300"/>
              </a:spcBef>
              <a:buSzPts val="1100"/>
              <a:buFont typeface="Arial"/>
              <a:buChar char="■"/>
            </a:pPr>
            <a:endParaRPr lang="fr-FR" sz="1400" dirty="0">
              <a:solidFill>
                <a:srgbClr val="0070C0"/>
              </a:solidFill>
              <a:uFill>
                <a:noFill/>
              </a:uFill>
            </a:endParaRPr>
          </a:p>
        </p:txBody>
      </p:sp>
      <p:sp>
        <p:nvSpPr>
          <p:cNvPr id="9" name="Google Shape;257;p41"/>
          <p:cNvSpPr txBox="1">
            <a:spLocks noGrp="1"/>
          </p:cNvSpPr>
          <p:nvPr>
            <p:ph type="ctrTitle"/>
          </p:nvPr>
        </p:nvSpPr>
        <p:spPr>
          <a:xfrm>
            <a:off x="1964851" y="352850"/>
            <a:ext cx="5214300" cy="631982"/>
          </a:xfrm>
          <a:prstGeom prst="rect">
            <a:avLst/>
          </a:prstGeom>
        </p:spPr>
        <p:txBody>
          <a:bodyPr spcFirstLastPara="1" wrap="square" lIns="91425" tIns="91425" rIns="91425" bIns="91425" anchor="t" anchorCtr="0">
            <a:noAutofit/>
          </a:bodyPr>
          <a:lstStyle/>
          <a:p>
            <a:pPr lvl="0"/>
            <a:r>
              <a:rPr lang="fr-FR" dirty="0"/>
              <a:t>Data pre-processing</a:t>
            </a:r>
            <a:endParaRPr dirty="0"/>
          </a:p>
        </p:txBody>
      </p:sp>
      <p:pic>
        <p:nvPicPr>
          <p:cNvPr id="2" name="Image 1"/>
          <p:cNvPicPr>
            <a:picLocks noChangeAspect="1"/>
          </p:cNvPicPr>
          <p:nvPr/>
        </p:nvPicPr>
        <p:blipFill>
          <a:blip r:embed="rId3"/>
          <a:stretch>
            <a:fillRect/>
          </a:stretch>
        </p:blipFill>
        <p:spPr>
          <a:xfrm>
            <a:off x="6062758" y="0"/>
            <a:ext cx="3081242" cy="2509838"/>
          </a:xfrm>
          <a:prstGeom prst="rect">
            <a:avLst/>
          </a:prstGeom>
        </p:spPr>
      </p:pic>
      <p:pic>
        <p:nvPicPr>
          <p:cNvPr id="4" name="Image 3"/>
          <p:cNvPicPr>
            <a:picLocks noChangeAspect="1"/>
          </p:cNvPicPr>
          <p:nvPr/>
        </p:nvPicPr>
        <p:blipFill>
          <a:blip r:embed="rId4"/>
          <a:stretch>
            <a:fillRect/>
          </a:stretch>
        </p:blipFill>
        <p:spPr>
          <a:xfrm>
            <a:off x="6062758" y="2119852"/>
            <a:ext cx="3081242" cy="3023648"/>
          </a:xfrm>
          <a:prstGeom prst="rect">
            <a:avLst/>
          </a:prstGeom>
        </p:spPr>
      </p:pic>
    </p:spTree>
    <p:extLst>
      <p:ext uri="{BB962C8B-B14F-4D97-AF65-F5344CB8AC3E}">
        <p14:creationId xmlns:p14="http://schemas.microsoft.com/office/powerpoint/2010/main" val="180421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2">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2">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2">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2">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82">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27124" y="1130299"/>
            <a:ext cx="7761226" cy="3930651"/>
          </a:xfrm>
          <a:prstGeom prst="rect">
            <a:avLst/>
          </a:prstGeom>
        </p:spPr>
        <p:txBody>
          <a:bodyPr spcFirstLastPara="1" wrap="square" lIns="91425" tIns="91425" rIns="91425" bIns="91425" anchor="t" anchorCtr="0">
            <a:noAutofit/>
          </a:bodyPr>
          <a:lstStyle/>
          <a:p>
            <a:pPr indent="-298450">
              <a:spcBef>
                <a:spcPts val="300"/>
              </a:spcBef>
              <a:buSzPts val="1100"/>
              <a:buFont typeface="Arial"/>
              <a:buChar char="■"/>
            </a:pPr>
            <a:r>
              <a:rPr lang="fr-FR" sz="1600" dirty="0">
                <a:uFill>
                  <a:noFill/>
                </a:uFill>
              </a:rPr>
              <a:t>X</a:t>
            </a:r>
          </a:p>
          <a:p>
            <a:pPr marL="457200" lvl="5" indent="-298450">
              <a:spcBef>
                <a:spcPts val="300"/>
              </a:spcBef>
              <a:buSzPts val="1100"/>
              <a:buFont typeface="Arial"/>
              <a:buChar char="■"/>
            </a:pPr>
            <a:r>
              <a:rPr lang="fr-FR" sz="1600" dirty="0">
                <a:uFill>
                  <a:noFill/>
                </a:uFill>
              </a:rPr>
              <a:t>X</a:t>
            </a:r>
            <a:endParaRPr lang="fr-FR" sz="1600" dirty="0">
              <a:solidFill>
                <a:srgbClr val="0070C0"/>
              </a:solidFill>
              <a:uFill>
                <a:noFill/>
              </a:uFill>
            </a:endParaRPr>
          </a:p>
          <a:p>
            <a:pPr marL="457200" lvl="2" indent="-298450">
              <a:spcBef>
                <a:spcPts val="300"/>
              </a:spcBef>
              <a:buSzPts val="1100"/>
              <a:buFont typeface="Arial"/>
              <a:buChar char="■"/>
            </a:pPr>
            <a:r>
              <a:rPr lang="fr-FR" sz="1600" dirty="0">
                <a:uFill>
                  <a:noFill/>
                </a:uFill>
              </a:rPr>
              <a:t>x</a:t>
            </a:r>
            <a:endParaRPr lang="fr-FR" sz="1400" dirty="0">
              <a:solidFill>
                <a:srgbClr val="0070C0"/>
              </a:solidFill>
              <a:uFill>
                <a:noFill/>
              </a:uFill>
            </a:endParaRPr>
          </a:p>
          <a:p>
            <a:pPr marL="914400" lvl="3" indent="-298450">
              <a:spcBef>
                <a:spcPts val="300"/>
              </a:spcBef>
              <a:buSzPts val="1100"/>
              <a:buFont typeface="Arial"/>
              <a:buChar char="■"/>
            </a:pPr>
            <a:endParaRPr lang="fr-FR" dirty="0">
              <a:solidFill>
                <a:srgbClr val="0070C0"/>
              </a:solidFill>
              <a:uFill>
                <a:noFill/>
              </a:uFill>
            </a:endParaRPr>
          </a:p>
          <a:p>
            <a:pPr marL="914400" lvl="3" indent="-298450">
              <a:spcBef>
                <a:spcPts val="300"/>
              </a:spcBef>
              <a:buSzPts val="1100"/>
              <a:buFont typeface="Arial"/>
              <a:buChar char="■"/>
            </a:pPr>
            <a:endParaRPr lang="fr-FR" dirty="0">
              <a:solidFill>
                <a:srgbClr val="0070C0"/>
              </a:solidFill>
              <a:uFill>
                <a:noFill/>
              </a:uFill>
            </a:endParaRPr>
          </a:p>
          <a:p>
            <a:pPr marL="914400" lvl="3" indent="-298450">
              <a:spcBef>
                <a:spcPts val="300"/>
              </a:spcBef>
              <a:buSzPts val="1100"/>
              <a:buFont typeface="Arial"/>
              <a:buChar char="■"/>
            </a:pPr>
            <a:endParaRPr lang="fr-FR" dirty="0">
              <a:solidFill>
                <a:srgbClr val="0070C0"/>
              </a:solidFill>
              <a:uFill>
                <a:noFill/>
              </a:uFill>
            </a:endParaRPr>
          </a:p>
          <a:p>
            <a:pPr marL="457200" lvl="2" indent="-298450">
              <a:spcBef>
                <a:spcPts val="300"/>
              </a:spcBef>
              <a:buSzPts val="1100"/>
              <a:buFont typeface="Arial"/>
              <a:buChar char="■"/>
            </a:pPr>
            <a:r>
              <a:rPr lang="fr-FR" sz="1600" dirty="0">
                <a:uFill>
                  <a:noFill/>
                </a:uFill>
              </a:rPr>
              <a:t>x</a:t>
            </a:r>
            <a:endParaRPr lang="fr-FR" sz="1400" dirty="0">
              <a:uFill>
                <a:noFill/>
              </a:uFill>
            </a:endParaRPr>
          </a:p>
          <a:p>
            <a:pPr marL="914400" lvl="7" indent="-298450">
              <a:spcBef>
                <a:spcPts val="300"/>
              </a:spcBef>
              <a:buSzPts val="1100"/>
              <a:buFont typeface="Arial"/>
              <a:buChar char="■"/>
            </a:pPr>
            <a:endParaRPr lang="fr-FR" sz="1400" dirty="0">
              <a:solidFill>
                <a:srgbClr val="0070C0"/>
              </a:solidFill>
              <a:uFill>
                <a:noFill/>
              </a:uFill>
            </a:endParaRPr>
          </a:p>
          <a:p>
            <a:pPr marL="457200" lvl="2" indent="-298450">
              <a:spcBef>
                <a:spcPts val="300"/>
              </a:spcBef>
              <a:buSzPts val="1100"/>
              <a:buFont typeface="Arial"/>
              <a:buChar char="■"/>
            </a:pPr>
            <a:r>
              <a:rPr lang="fr-FR" sz="1600" dirty="0">
                <a:uFill>
                  <a:noFill/>
                </a:uFill>
              </a:rPr>
              <a:t>X</a:t>
            </a:r>
          </a:p>
          <a:p>
            <a:pPr marL="914400" lvl="7" indent="-298450">
              <a:spcBef>
                <a:spcPts val="300"/>
              </a:spcBef>
              <a:buSzPts val="1100"/>
              <a:buFont typeface="Arial"/>
              <a:buChar char="■"/>
            </a:pPr>
            <a:endParaRPr lang="fr-FR" sz="1400" dirty="0">
              <a:solidFill>
                <a:srgbClr val="0070C0"/>
              </a:solidFill>
              <a:uFill>
                <a:noFill/>
              </a:uFill>
            </a:endParaRPr>
          </a:p>
        </p:txBody>
      </p:sp>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 dirty="0"/>
              <a:t>Statistique Descriptif </a:t>
            </a:r>
            <a:r>
              <a:rPr lang="en" dirty="0">
                <a:solidFill>
                  <a:srgbClr val="0070C0"/>
                </a:solidFill>
              </a:rPr>
              <a:t>(</a:t>
            </a:r>
            <a:r>
              <a:rPr lang="fr-FR" dirty="0">
                <a:solidFill>
                  <a:srgbClr val="0070C0"/>
                </a:solidFill>
              </a:rPr>
              <a:t>A toi de jouer Stéphane</a:t>
            </a:r>
            <a:r>
              <a:rPr lang="en" dirty="0">
                <a:solidFill>
                  <a:srgbClr val="0070C0"/>
                </a:solidFill>
              </a:rPr>
              <a:t>)</a:t>
            </a:r>
            <a:endParaRPr dirty="0">
              <a:solidFill>
                <a:srgbClr val="0070C0"/>
              </a:solidFill>
            </a:endParaRPr>
          </a:p>
        </p:txBody>
      </p:sp>
    </p:spTree>
    <p:extLst>
      <p:ext uri="{BB962C8B-B14F-4D97-AF65-F5344CB8AC3E}">
        <p14:creationId xmlns:p14="http://schemas.microsoft.com/office/powerpoint/2010/main" val="32697615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575" y="3593150"/>
            <a:ext cx="5005500" cy="1022100"/>
          </a:xfrm>
          <a:prstGeom prst="rect">
            <a:avLst/>
          </a:prstGeom>
        </p:spPr>
        <p:txBody>
          <a:bodyPr spcFirstLastPara="1" wrap="square" lIns="91425" tIns="91425" rIns="91425" bIns="91425" anchor="ctr" anchorCtr="0">
            <a:noAutofit/>
          </a:bodyPr>
          <a:lstStyle/>
          <a:p>
            <a:r>
              <a:rPr lang="fr-FR" dirty="0" err="1"/>
              <a:t>Feature</a:t>
            </a:r>
            <a:r>
              <a:rPr lang="fr-FR" dirty="0"/>
              <a:t> engineering &amp;</a:t>
            </a:r>
            <a:br>
              <a:rPr lang="fr-FR" dirty="0"/>
            </a:br>
            <a:r>
              <a:rPr lang="fr-FR" dirty="0"/>
              <a:t>Modélisation</a:t>
            </a:r>
            <a:br>
              <a:rPr lang="fr-FR" dirty="0"/>
            </a:b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191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21;p38"/>
          <p:cNvSpPr/>
          <p:nvPr/>
        </p:nvSpPr>
        <p:spPr>
          <a:xfrm>
            <a:off x="4295966" y="814141"/>
            <a:ext cx="1577072"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2;p38"/>
          <p:cNvSpPr/>
          <p:nvPr/>
        </p:nvSpPr>
        <p:spPr>
          <a:xfrm>
            <a:off x="909935" y="814141"/>
            <a:ext cx="3375507"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1" name="Google Shape;225;p38"/>
          <p:cNvSpPr txBox="1"/>
          <p:nvPr/>
        </p:nvSpPr>
        <p:spPr>
          <a:xfrm>
            <a:off x="4317208" y="831243"/>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Validation</a:t>
            </a:r>
            <a:endParaRPr b="1" dirty="0">
              <a:solidFill>
                <a:srgbClr val="434343"/>
              </a:solidFill>
              <a:latin typeface="Exo 2"/>
              <a:ea typeface="Exo 2"/>
              <a:cs typeface="Exo 2"/>
              <a:sym typeface="Exo 2"/>
            </a:endParaRPr>
          </a:p>
        </p:txBody>
      </p:sp>
      <p:sp>
        <p:nvSpPr>
          <p:cNvPr id="12" name="Google Shape;227;p38"/>
          <p:cNvSpPr txBox="1"/>
          <p:nvPr/>
        </p:nvSpPr>
        <p:spPr>
          <a:xfrm>
            <a:off x="945650" y="831243"/>
            <a:ext cx="3339792" cy="38279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Training</a:t>
            </a:r>
            <a:endParaRPr b="1" dirty="0">
              <a:solidFill>
                <a:srgbClr val="FFFFFF"/>
              </a:solidFill>
              <a:latin typeface="Exo 2"/>
              <a:ea typeface="Exo 2"/>
              <a:cs typeface="Exo 2"/>
              <a:sym typeface="Exo 2"/>
            </a:endParaRPr>
          </a:p>
        </p:txBody>
      </p:sp>
      <p:sp>
        <p:nvSpPr>
          <p:cNvPr id="13" name="Google Shape;221;p38"/>
          <p:cNvSpPr/>
          <p:nvPr/>
        </p:nvSpPr>
        <p:spPr>
          <a:xfrm>
            <a:off x="5885624" y="831243"/>
            <a:ext cx="1412369"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2;p38"/>
          <p:cNvSpPr/>
          <p:nvPr/>
        </p:nvSpPr>
        <p:spPr>
          <a:xfrm>
            <a:off x="5883561" y="823836"/>
            <a:ext cx="1403909" cy="365690"/>
          </a:xfrm>
          <a:prstGeom prst="snip2DiagRect">
            <a:avLst>
              <a:gd name="adj1" fmla="val 0"/>
              <a:gd name="adj2" fmla="val 16667"/>
            </a:avLst>
          </a:prstGeom>
          <a:solidFill>
            <a:srgbClr val="0070C0"/>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6" name="Google Shape;225;p38"/>
          <p:cNvSpPr txBox="1"/>
          <p:nvPr/>
        </p:nvSpPr>
        <p:spPr>
          <a:xfrm>
            <a:off x="5834281" y="847624"/>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chemeClr val="bg1"/>
                </a:solidFill>
                <a:latin typeface="Exo 2"/>
                <a:ea typeface="Exo 2"/>
                <a:cs typeface="Exo 2"/>
                <a:sym typeface="Exo 2"/>
              </a:rPr>
              <a:t>Test</a:t>
            </a:r>
            <a:endParaRPr b="1" dirty="0">
              <a:solidFill>
                <a:schemeClr val="bg1"/>
              </a:solidFill>
              <a:latin typeface="Exo 2"/>
              <a:ea typeface="Exo 2"/>
              <a:cs typeface="Exo 2"/>
              <a:sym typeface="Exo 2"/>
            </a:endParaRPr>
          </a:p>
        </p:txBody>
      </p:sp>
      <p:cxnSp>
        <p:nvCxnSpPr>
          <p:cNvPr id="18" name="Connecteur droit 17"/>
          <p:cNvCxnSpPr/>
          <p:nvPr/>
        </p:nvCxnSpPr>
        <p:spPr>
          <a:xfrm>
            <a:off x="1323088"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1" name="Connecteur droit 20"/>
          <p:cNvCxnSpPr/>
          <p:nvPr/>
        </p:nvCxnSpPr>
        <p:spPr>
          <a:xfrm>
            <a:off x="1323088" y="1662545"/>
            <a:ext cx="4275666"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4" name="Connecteur droit 23"/>
          <p:cNvCxnSpPr/>
          <p:nvPr/>
        </p:nvCxnSpPr>
        <p:spPr>
          <a:xfrm>
            <a:off x="5591826"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
        <p:nvSpPr>
          <p:cNvPr id="27" name="ZoneTexte 26"/>
          <p:cNvSpPr txBox="1"/>
          <p:nvPr/>
        </p:nvSpPr>
        <p:spPr>
          <a:xfrm>
            <a:off x="2955154" y="2366186"/>
            <a:ext cx="2681623" cy="307777"/>
          </a:xfrm>
          <a:prstGeom prst="rect">
            <a:avLst/>
          </a:prstGeom>
          <a:noFill/>
        </p:spPr>
        <p:txBody>
          <a:bodyPr wrap="square" rtlCol="0">
            <a:spAutoFit/>
          </a:bodyPr>
          <a:lstStyle/>
          <a:p>
            <a:r>
              <a:rPr lang="fr-FR" b="1" dirty="0">
                <a:solidFill>
                  <a:srgbClr val="434343"/>
                </a:solidFill>
                <a:latin typeface="Exo 2"/>
                <a:ea typeface="Exo 2"/>
                <a:cs typeface="Exo 2"/>
              </a:rPr>
              <a:t>Cross – </a:t>
            </a:r>
            <a:r>
              <a:rPr lang="fr-FR" b="1" dirty="0" smtClean="0">
                <a:solidFill>
                  <a:srgbClr val="434343"/>
                </a:solidFill>
                <a:latin typeface="Exo 2"/>
                <a:ea typeface="Exo 2"/>
                <a:cs typeface="Exo 2"/>
              </a:rPr>
              <a:t>Validation</a:t>
            </a:r>
            <a:endParaRPr lang="fr-FR" b="1" dirty="0">
              <a:solidFill>
                <a:srgbClr val="434343"/>
              </a:solidFill>
              <a:latin typeface="Exo 2"/>
              <a:ea typeface="Exo 2"/>
              <a:cs typeface="Exo 2"/>
            </a:endParaRPr>
          </a:p>
        </p:txBody>
      </p:sp>
      <p:sp>
        <p:nvSpPr>
          <p:cNvPr id="28" name="ZoneTexte 27"/>
          <p:cNvSpPr txBox="1"/>
          <p:nvPr/>
        </p:nvSpPr>
        <p:spPr>
          <a:xfrm>
            <a:off x="5244703" y="1927393"/>
            <a:ext cx="2681623" cy="307777"/>
          </a:xfrm>
          <a:prstGeom prst="rect">
            <a:avLst/>
          </a:prstGeom>
          <a:noFill/>
        </p:spPr>
        <p:txBody>
          <a:bodyPr wrap="square" rtlCol="0">
            <a:spAutoFit/>
          </a:bodyPr>
          <a:lstStyle/>
          <a:p>
            <a:pPr algn="ctr"/>
            <a:r>
              <a:rPr lang="fr-FR" b="1" dirty="0">
                <a:solidFill>
                  <a:srgbClr val="434343"/>
                </a:solidFill>
                <a:latin typeface="Exo 2"/>
                <a:ea typeface="Exo 2"/>
                <a:cs typeface="Exo 2"/>
              </a:rPr>
              <a:t>(20%)</a:t>
            </a:r>
          </a:p>
        </p:txBody>
      </p:sp>
      <p:sp>
        <p:nvSpPr>
          <p:cNvPr id="14" name="ZoneTexte 13"/>
          <p:cNvSpPr txBox="1"/>
          <p:nvPr/>
        </p:nvSpPr>
        <p:spPr>
          <a:xfrm>
            <a:off x="2459940" y="1957167"/>
            <a:ext cx="2681623" cy="307777"/>
          </a:xfrm>
          <a:prstGeom prst="rect">
            <a:avLst/>
          </a:prstGeom>
          <a:noFill/>
        </p:spPr>
        <p:txBody>
          <a:bodyPr wrap="square" rtlCol="0">
            <a:spAutoFit/>
          </a:bodyPr>
          <a:lstStyle/>
          <a:p>
            <a:pPr algn="ctr"/>
            <a:r>
              <a:rPr lang="fr-FR" b="1" dirty="0" smtClean="0">
                <a:solidFill>
                  <a:srgbClr val="434343"/>
                </a:solidFill>
                <a:latin typeface="Exo 2"/>
                <a:ea typeface="Exo 2"/>
                <a:cs typeface="Exo 2"/>
              </a:rPr>
              <a:t>(80</a:t>
            </a:r>
            <a:r>
              <a:rPr lang="fr-FR" b="1" dirty="0">
                <a:solidFill>
                  <a:srgbClr val="434343"/>
                </a:solidFill>
                <a:latin typeface="Exo 2"/>
                <a:ea typeface="Exo 2"/>
                <a:cs typeface="Exo 2"/>
              </a:rPr>
              <a:t>%)</a:t>
            </a:r>
          </a:p>
        </p:txBody>
      </p:sp>
      <p:cxnSp>
        <p:nvCxnSpPr>
          <p:cNvPr id="25" name="Connecteur droit 24"/>
          <p:cNvCxnSpPr/>
          <p:nvPr/>
        </p:nvCxnSpPr>
        <p:spPr>
          <a:xfrm>
            <a:off x="5780004"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6" name="Connecteur droit 25"/>
          <p:cNvCxnSpPr/>
          <p:nvPr/>
        </p:nvCxnSpPr>
        <p:spPr>
          <a:xfrm>
            <a:off x="5780004" y="1662545"/>
            <a:ext cx="1618963"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9" name="Connecteur droit 28"/>
          <p:cNvCxnSpPr/>
          <p:nvPr/>
        </p:nvCxnSpPr>
        <p:spPr>
          <a:xfrm>
            <a:off x="7398967" y="1274618"/>
            <a:ext cx="0"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0441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fr-FR" dirty="0" err="1"/>
              <a:t>Feature</a:t>
            </a:r>
            <a:r>
              <a:rPr lang="fr-FR" dirty="0"/>
              <a:t> </a:t>
            </a:r>
            <a:r>
              <a:rPr lang="fr-FR" dirty="0" smtClean="0"/>
              <a:t>engineering : </a:t>
            </a:r>
            <a:r>
              <a:rPr lang="fr-FR" dirty="0"/>
              <a:t>5 </a:t>
            </a:r>
            <a:r>
              <a:rPr lang="fr-FR" dirty="0" err="1"/>
              <a:t>recipes</a:t>
            </a:r>
            <a:endParaRPr dirty="0"/>
          </a:p>
        </p:txBody>
      </p:sp>
      <p:sp>
        <p:nvSpPr>
          <p:cNvPr id="4" name="Google Shape;221;p38"/>
          <p:cNvSpPr/>
          <p:nvPr/>
        </p:nvSpPr>
        <p:spPr>
          <a:xfrm>
            <a:off x="3715502" y="1907818"/>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2;p38"/>
          <p:cNvSpPr/>
          <p:nvPr/>
        </p:nvSpPr>
        <p:spPr>
          <a:xfrm>
            <a:off x="3715502" y="129905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 name="Google Shape;225;p38"/>
          <p:cNvSpPr txBox="1"/>
          <p:nvPr/>
        </p:nvSpPr>
        <p:spPr>
          <a:xfrm>
            <a:off x="3956553" y="1924920"/>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7" name="Google Shape;227;p38"/>
          <p:cNvSpPr txBox="1"/>
          <p:nvPr/>
        </p:nvSpPr>
        <p:spPr>
          <a:xfrm>
            <a:off x="3751216" y="1347599"/>
            <a:ext cx="2388881" cy="28606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8" name="Google Shape;222;p38"/>
          <p:cNvSpPr/>
          <p:nvPr/>
        </p:nvSpPr>
        <p:spPr>
          <a:xfrm>
            <a:off x="3714918" y="3246875"/>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0" name="Google Shape;227;p38"/>
          <p:cNvSpPr txBox="1"/>
          <p:nvPr/>
        </p:nvSpPr>
        <p:spPr>
          <a:xfrm>
            <a:off x="3714918" y="3295424"/>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13" name="Google Shape;221;p38"/>
          <p:cNvSpPr/>
          <p:nvPr/>
        </p:nvSpPr>
        <p:spPr>
          <a:xfrm>
            <a:off x="3714918" y="25647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38"/>
          <p:cNvSpPr txBox="1"/>
          <p:nvPr/>
        </p:nvSpPr>
        <p:spPr>
          <a:xfrm>
            <a:off x="3981308" y="259710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endParaRPr b="1" dirty="0">
              <a:solidFill>
                <a:srgbClr val="434343"/>
              </a:solidFill>
              <a:latin typeface="Exo 2"/>
              <a:ea typeface="Exo 2"/>
              <a:cs typeface="Exo 2"/>
              <a:sym typeface="Exo 2"/>
            </a:endParaRPr>
          </a:p>
        </p:txBody>
      </p:sp>
      <p:sp>
        <p:nvSpPr>
          <p:cNvPr id="16" name="Google Shape;221;p38"/>
          <p:cNvSpPr/>
          <p:nvPr/>
        </p:nvSpPr>
        <p:spPr>
          <a:xfrm>
            <a:off x="3714918" y="394269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5;p38"/>
          <p:cNvSpPr txBox="1"/>
          <p:nvPr/>
        </p:nvSpPr>
        <p:spPr>
          <a:xfrm>
            <a:off x="3981308" y="397505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36" y="1556285"/>
            <a:ext cx="2577183" cy="2623480"/>
          </a:xfrm>
          <a:prstGeom prst="rect">
            <a:avLst/>
          </a:prstGeom>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5793" y="119301"/>
            <a:ext cx="989422" cy="989422"/>
          </a:xfrm>
          <a:prstGeom prst="rect">
            <a:avLst/>
          </a:prstGeom>
        </p:spPr>
      </p:pic>
      <p:sp>
        <p:nvSpPr>
          <p:cNvPr id="23" name="ZoneTexte 22"/>
          <p:cNvSpPr txBox="1"/>
          <p:nvPr/>
        </p:nvSpPr>
        <p:spPr>
          <a:xfrm>
            <a:off x="6563360" y="1252669"/>
            <a:ext cx="2580640" cy="523220"/>
          </a:xfrm>
          <a:prstGeom prst="rect">
            <a:avLst/>
          </a:prstGeom>
          <a:noFill/>
        </p:spPr>
        <p:txBody>
          <a:bodyPr wrap="square" rtlCol="0">
            <a:spAutoFit/>
          </a:bodyPr>
          <a:lstStyle/>
          <a:p>
            <a:r>
              <a:rPr lang="fr-FR" dirty="0" smtClean="0">
                <a:solidFill>
                  <a:srgbClr val="434343"/>
                </a:solidFill>
                <a:uFill>
                  <a:noFill/>
                </a:uFill>
                <a:latin typeface="Roboto Condensed Light"/>
                <a:ea typeface="Roboto Condensed Light"/>
                <a:cs typeface="Roboto Condensed Light"/>
              </a:rPr>
              <a:t>X : 16 </a:t>
            </a:r>
            <a:r>
              <a:rPr lang="fr-FR" dirty="0">
                <a:solidFill>
                  <a:srgbClr val="434343"/>
                </a:solidFill>
                <a:uFill>
                  <a:noFill/>
                </a:uFill>
                <a:latin typeface="Roboto Condensed Light"/>
                <a:ea typeface="Roboto Condensed Light"/>
                <a:cs typeface="Roboto Condensed Light"/>
              </a:rPr>
              <a:t>variables, 10 catégoriques, 6 continues</a:t>
            </a:r>
          </a:p>
        </p:txBody>
      </p:sp>
      <p:sp>
        <p:nvSpPr>
          <p:cNvPr id="25" name="ZoneTexte 24"/>
          <p:cNvSpPr txBox="1"/>
          <p:nvPr/>
        </p:nvSpPr>
        <p:spPr>
          <a:xfrm>
            <a:off x="6563360" y="1887359"/>
            <a:ext cx="2580640" cy="307777"/>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Variables 2 à 2</a:t>
            </a:r>
          </a:p>
        </p:txBody>
      </p:sp>
      <p:sp>
        <p:nvSpPr>
          <p:cNvPr id="26" name="ZoneTexte 25"/>
          <p:cNvSpPr txBox="1"/>
          <p:nvPr/>
        </p:nvSpPr>
        <p:spPr>
          <a:xfrm>
            <a:off x="6563360" y="2404170"/>
            <a:ext cx="2580640" cy="738664"/>
          </a:xfrm>
          <a:prstGeom prst="rect">
            <a:avLst/>
          </a:prstGeom>
          <a:noFill/>
        </p:spPr>
        <p:txBody>
          <a:bodyPr wrap="square" rtlCol="0">
            <a:spAutoFit/>
          </a:bodyPr>
          <a:lstStyle/>
          <a:p>
            <a:r>
              <a:rPr lang="fr-FR" dirty="0" err="1">
                <a:solidFill>
                  <a:srgbClr val="434343"/>
                </a:solidFill>
                <a:uFill>
                  <a:noFill/>
                </a:uFill>
                <a:latin typeface="Roboto Condensed Light"/>
                <a:ea typeface="Roboto Condensed Light"/>
                <a:cs typeface="Roboto Condensed Light"/>
              </a:rPr>
              <a:t>Tuning</a:t>
            </a:r>
            <a:r>
              <a:rPr lang="fr-FR" dirty="0">
                <a:solidFill>
                  <a:srgbClr val="434343"/>
                </a:solidFill>
                <a:uFill>
                  <a:noFill/>
                </a:uFill>
                <a:latin typeface="Roboto Condensed Light"/>
                <a:ea typeface="Roboto Condensed Light"/>
                <a:cs typeface="Roboto Condensed Light"/>
              </a:rPr>
              <a:t> le </a:t>
            </a:r>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de liberté pour 6 var continues</a:t>
            </a:r>
          </a:p>
          <a:p>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of polynomial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 3</a:t>
            </a:r>
          </a:p>
        </p:txBody>
      </p:sp>
      <p:sp>
        <p:nvSpPr>
          <p:cNvPr id="18" name="ZoneTexte 17"/>
          <p:cNvSpPr txBox="1"/>
          <p:nvPr/>
        </p:nvSpPr>
        <p:spPr>
          <a:xfrm>
            <a:off x="6604895" y="3942696"/>
            <a:ext cx="2580640" cy="523220"/>
          </a:xfrm>
          <a:prstGeom prst="rect">
            <a:avLst/>
          </a:prstGeom>
          <a:noFill/>
        </p:spPr>
        <p:txBody>
          <a:bodyPr wrap="square" rtlCol="0">
            <a:spAutoFit/>
          </a:bodyPr>
          <a:lstStyle/>
          <a:p>
            <a:r>
              <a:rPr lang="fr-FR" dirty="0" smtClean="0">
                <a:solidFill>
                  <a:srgbClr val="434343"/>
                </a:solidFill>
                <a:uFill>
                  <a:noFill/>
                </a:uFill>
                <a:latin typeface="Roboto Condensed Light"/>
                <a:ea typeface="Roboto Condensed Light"/>
                <a:cs typeface="Roboto Condensed Light"/>
              </a:rPr>
              <a:t>Fonction </a:t>
            </a:r>
            <a:r>
              <a:rPr lang="fr-FR" dirty="0" err="1" smtClean="0">
                <a:solidFill>
                  <a:srgbClr val="434343"/>
                </a:solidFill>
                <a:uFill>
                  <a:noFill/>
                </a:uFill>
                <a:latin typeface="Roboto Condensed Light"/>
                <a:ea typeface="Roboto Condensed Light"/>
                <a:cs typeface="Roboto Condensed Light"/>
              </a:rPr>
              <a:t>Spline</a:t>
            </a:r>
            <a:r>
              <a:rPr lang="fr-FR" dirty="0" smtClean="0">
                <a:solidFill>
                  <a:srgbClr val="434343"/>
                </a:solidFill>
                <a:uFill>
                  <a:noFill/>
                </a:uFill>
                <a:latin typeface="Roboto Condensed Light"/>
                <a:ea typeface="Roboto Condensed Light"/>
                <a:cs typeface="Roboto Condensed Light"/>
              </a:rPr>
              <a:t> codé à la main avec de </a:t>
            </a:r>
            <a:r>
              <a:rPr lang="fr-FR" dirty="0" err="1" smtClean="0">
                <a:solidFill>
                  <a:srgbClr val="434343"/>
                </a:solidFill>
                <a:uFill>
                  <a:noFill/>
                </a:uFill>
                <a:latin typeface="Roboto Condensed Light"/>
                <a:ea typeface="Roboto Condensed Light"/>
                <a:cs typeface="Roboto Condensed Light"/>
              </a:rPr>
              <a:t>noeuds</a:t>
            </a:r>
            <a:endParaRPr lang="fr-FR" dirty="0">
              <a:solidFill>
                <a:srgbClr val="434343"/>
              </a:solidFill>
              <a:uFill>
                <a:noFill/>
              </a:uFill>
              <a:latin typeface="Roboto Condensed Light"/>
              <a:ea typeface="Roboto Condensed Light"/>
              <a:cs typeface="Roboto Condensed Light"/>
            </a:endParaRPr>
          </a:p>
        </p:txBody>
      </p:sp>
    </p:spTree>
    <p:extLst>
      <p:ext uri="{BB962C8B-B14F-4D97-AF65-F5344CB8AC3E}">
        <p14:creationId xmlns:p14="http://schemas.microsoft.com/office/powerpoint/2010/main" val="250602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animBg="1"/>
      <p:bldP spid="5" grpId="0" animBg="1"/>
      <p:bldP spid="6" grpId="0"/>
      <p:bldP spid="7" grpId="0"/>
      <p:bldP spid="8" grpId="0" animBg="1"/>
      <p:bldP spid="10" grpId="0"/>
      <p:bldP spid="13" grpId="0" animBg="1"/>
      <p:bldP spid="14" grpId="0"/>
      <p:bldP spid="16" grpId="0" animBg="1"/>
      <p:bldP spid="17" grpId="0"/>
      <p:bldP spid="23" grpId="0"/>
      <p:bldP spid="25"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393351" y="363474"/>
            <a:ext cx="5214300" cy="594090"/>
          </a:xfrm>
          <a:prstGeom prst="rect">
            <a:avLst/>
          </a:prstGeom>
        </p:spPr>
        <p:txBody>
          <a:bodyPr spcFirstLastPara="1" wrap="square" lIns="91425" tIns="91425" rIns="91425" bIns="91425" anchor="t" anchorCtr="0">
            <a:noAutofit/>
          </a:bodyPr>
          <a:lstStyle/>
          <a:p>
            <a:pPr lvl="0"/>
            <a:r>
              <a:rPr lang="fr-FR" dirty="0"/>
              <a:t>Modélisation</a:t>
            </a:r>
            <a:endParaRPr dirty="0"/>
          </a:p>
        </p:txBody>
      </p:sp>
      <p:sp>
        <p:nvSpPr>
          <p:cNvPr id="36" name="Google Shape;221;p38"/>
          <p:cNvSpPr/>
          <p:nvPr/>
        </p:nvSpPr>
        <p:spPr>
          <a:xfrm>
            <a:off x="3028615" y="167232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2;p38"/>
          <p:cNvSpPr/>
          <p:nvPr/>
        </p:nvSpPr>
        <p:spPr>
          <a:xfrm>
            <a:off x="3028615" y="131468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5;p38"/>
          <p:cNvSpPr txBox="1"/>
          <p:nvPr/>
        </p:nvSpPr>
        <p:spPr>
          <a:xfrm>
            <a:off x="3144982" y="1676433"/>
            <a:ext cx="2286000" cy="3955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39" name="Google Shape;227;p38"/>
          <p:cNvSpPr txBox="1"/>
          <p:nvPr/>
        </p:nvSpPr>
        <p:spPr>
          <a:xfrm>
            <a:off x="2874819" y="1339917"/>
            <a:ext cx="28194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40" name="Google Shape;221;p38"/>
          <p:cNvSpPr/>
          <p:nvPr/>
        </p:nvSpPr>
        <p:spPr>
          <a:xfrm>
            <a:off x="3028615" y="240639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2;p38"/>
          <p:cNvSpPr/>
          <p:nvPr/>
        </p:nvSpPr>
        <p:spPr>
          <a:xfrm>
            <a:off x="3028615" y="204875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5;p38"/>
          <p:cNvSpPr txBox="1"/>
          <p:nvPr/>
        </p:nvSpPr>
        <p:spPr>
          <a:xfrm>
            <a:off x="3144983" y="2429653"/>
            <a:ext cx="2221574" cy="3764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43" name="Google Shape;227;p38"/>
          <p:cNvSpPr txBox="1"/>
          <p:nvPr/>
        </p:nvSpPr>
        <p:spPr>
          <a:xfrm>
            <a:off x="3144982" y="2082045"/>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44" name="Google Shape;221;p38"/>
          <p:cNvSpPr/>
          <p:nvPr/>
        </p:nvSpPr>
        <p:spPr>
          <a:xfrm>
            <a:off x="3028615" y="315413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2;p38"/>
          <p:cNvSpPr/>
          <p:nvPr/>
        </p:nvSpPr>
        <p:spPr>
          <a:xfrm>
            <a:off x="3028615" y="279649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p38"/>
          <p:cNvSpPr txBox="1"/>
          <p:nvPr/>
        </p:nvSpPr>
        <p:spPr>
          <a:xfrm>
            <a:off x="3046275" y="3181503"/>
            <a:ext cx="2384708" cy="3723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47" name="Google Shape;227;p38"/>
          <p:cNvSpPr txBox="1"/>
          <p:nvPr/>
        </p:nvSpPr>
        <p:spPr>
          <a:xfrm>
            <a:off x="3144982" y="2821727"/>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48" name="Google Shape;221;p38"/>
          <p:cNvSpPr/>
          <p:nvPr/>
        </p:nvSpPr>
        <p:spPr>
          <a:xfrm>
            <a:off x="3028615" y="388820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3028615" y="353056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3046273" y="3906285"/>
            <a:ext cx="2384709" cy="3816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1" name="Google Shape;227;p38"/>
          <p:cNvSpPr txBox="1"/>
          <p:nvPr/>
        </p:nvSpPr>
        <p:spPr>
          <a:xfrm>
            <a:off x="3144982" y="3563855"/>
            <a:ext cx="22860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52" name="Google Shape;222;p38"/>
          <p:cNvSpPr/>
          <p:nvPr/>
        </p:nvSpPr>
        <p:spPr>
          <a:xfrm>
            <a:off x="3028615" y="4259725"/>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7;p38"/>
          <p:cNvSpPr txBox="1"/>
          <p:nvPr/>
        </p:nvSpPr>
        <p:spPr>
          <a:xfrm>
            <a:off x="2661770" y="4293011"/>
            <a:ext cx="3291784"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62" name="ZoneTexte 61"/>
          <p:cNvSpPr txBox="1"/>
          <p:nvPr/>
        </p:nvSpPr>
        <p:spPr>
          <a:xfrm>
            <a:off x="6212363" y="2452526"/>
            <a:ext cx="2905721" cy="1077218"/>
          </a:xfrm>
          <a:prstGeom prst="rect">
            <a:avLst/>
          </a:prstGeom>
          <a:noFill/>
        </p:spPr>
        <p:txBody>
          <a:bodyPr wrap="square" rtlCol="0">
            <a:spAutoFit/>
          </a:bodyPr>
          <a:lstStyle/>
          <a:p>
            <a:pPr marL="285750" indent="-285750">
              <a:buFont typeface="Arial" panose="020B0604020202020204" pitchFamily="34" charset="0"/>
              <a:buChar char="•"/>
            </a:pPr>
            <a:r>
              <a:rPr lang="fr-FR" sz="1600" dirty="0" smtClean="0">
                <a:solidFill>
                  <a:srgbClr val="434343"/>
                </a:solidFill>
                <a:uFill>
                  <a:noFill/>
                </a:uFill>
                <a:latin typeface="Roboto Condensed Light"/>
                <a:ea typeface="Roboto Condensed Light"/>
                <a:cs typeface="Roboto Condensed Light"/>
                <a:sym typeface="Roboto Condensed Light"/>
              </a:rPr>
              <a:t>9 modèles</a:t>
            </a:r>
          </a:p>
          <a:p>
            <a:pPr marL="285750" indent="-285750">
              <a:buFont typeface="Arial" panose="020B0604020202020204" pitchFamily="34" charset="0"/>
              <a:buChar char="•"/>
            </a:pPr>
            <a:r>
              <a:rPr lang="fr-FR" sz="1600" dirty="0" err="1" smtClean="0">
                <a:solidFill>
                  <a:srgbClr val="434343"/>
                </a:solidFill>
                <a:uFill>
                  <a:noFill/>
                </a:uFill>
                <a:latin typeface="Roboto Condensed Light"/>
                <a:ea typeface="Roboto Condensed Light"/>
                <a:cs typeface="Roboto Condensed Light"/>
                <a:sym typeface="Roboto Condensed Light"/>
              </a:rPr>
              <a:t>Tuning</a:t>
            </a:r>
            <a:r>
              <a:rPr lang="fr-FR" sz="1600" dirty="0" smtClean="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les </a:t>
            </a:r>
            <a:r>
              <a:rPr lang="fr-FR" sz="1600" dirty="0" err="1">
                <a:solidFill>
                  <a:srgbClr val="434343"/>
                </a:solidFill>
                <a:uFill>
                  <a:noFill/>
                </a:uFill>
                <a:latin typeface="Roboto Condensed Light"/>
                <a:ea typeface="Roboto Condensed Light"/>
                <a:cs typeface="Roboto Condensed Light"/>
                <a:sym typeface="Roboto Condensed Light"/>
              </a:rPr>
              <a:t>differents</a:t>
            </a:r>
            <a:r>
              <a:rPr lang="fr-FR" sz="1600" dirty="0">
                <a:solidFill>
                  <a:srgbClr val="434343"/>
                </a:solidFill>
                <a:uFill>
                  <a:noFill/>
                </a:uFill>
                <a:latin typeface="Roboto Condensed Light"/>
                <a:ea typeface="Roboto Condensed Light"/>
                <a:cs typeface="Roboto Condensed Light"/>
                <a:sym typeface="Roboto Condensed Light"/>
              </a:rPr>
              <a:t> paramètres </a:t>
            </a:r>
            <a:r>
              <a:rPr lang="fr-FR" sz="1600" dirty="0">
                <a:solidFill>
                  <a:srgbClr val="434343"/>
                </a:solidFill>
                <a:uFill>
                  <a:noFill/>
                </a:uFill>
                <a:latin typeface="Roboto Condensed Light"/>
                <a:ea typeface="Roboto Condensed Light"/>
                <a:cs typeface="Roboto Condensed Light"/>
                <a:sym typeface="Roboto Condensed Light"/>
              </a:rPr>
              <a:t>(</a:t>
            </a:r>
            <a:r>
              <a:rPr lang="fr-FR" sz="1600" dirty="0" err="1">
                <a:solidFill>
                  <a:srgbClr val="434343"/>
                </a:solidFill>
                <a:uFill>
                  <a:noFill/>
                </a:uFill>
                <a:latin typeface="Roboto Condensed Light"/>
                <a:ea typeface="Roboto Condensed Light"/>
                <a:cs typeface="Roboto Condensed Light"/>
              </a:rPr>
              <a:t>Grid</a:t>
            </a:r>
            <a:r>
              <a:rPr lang="fr-FR" sz="1600" dirty="0">
                <a:solidFill>
                  <a:srgbClr val="434343"/>
                </a:solidFill>
                <a:uFill>
                  <a:noFill/>
                </a:uFill>
                <a:latin typeface="Roboto Condensed Light"/>
                <a:ea typeface="Roboto Condensed Light"/>
                <a:cs typeface="Roboto Condensed Light"/>
              </a:rPr>
              <a:t> </a:t>
            </a:r>
            <a:r>
              <a:rPr lang="fr-FR" sz="1600" dirty="0" err="1" smtClean="0">
                <a:solidFill>
                  <a:srgbClr val="434343"/>
                </a:solidFill>
                <a:uFill>
                  <a:noFill/>
                </a:uFill>
                <a:latin typeface="Roboto Condensed Light"/>
                <a:ea typeface="Roboto Condensed Light"/>
                <a:cs typeface="Roboto Condensed Light"/>
              </a:rPr>
              <a:t>Search</a:t>
            </a:r>
            <a:r>
              <a:rPr lang="fr-FR" sz="1600" dirty="0" smtClean="0">
                <a:solidFill>
                  <a:srgbClr val="434343"/>
                </a:solidFill>
                <a:uFill>
                  <a:noFill/>
                </a:uFill>
                <a:latin typeface="Roboto Condensed Light"/>
                <a:ea typeface="Roboto Condensed Light"/>
                <a:cs typeface="Roboto Condensed Light"/>
                <a:sym typeface="Roboto Condensed Light"/>
              </a:rPr>
              <a:t>) </a:t>
            </a:r>
            <a:r>
              <a:rPr lang="fr-FR" sz="1600" dirty="0" smtClean="0">
                <a:solidFill>
                  <a:srgbClr val="434343"/>
                </a:solidFill>
                <a:uFill>
                  <a:noFill/>
                </a:uFill>
                <a:latin typeface="Roboto Condensed Light"/>
                <a:ea typeface="Roboto Condensed Light"/>
                <a:cs typeface="Roboto Condensed Light"/>
                <a:sym typeface="Roboto Condensed Light"/>
              </a:rPr>
              <a:t>: </a:t>
            </a:r>
          </a:p>
          <a:p>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smtClean="0">
                <a:solidFill>
                  <a:srgbClr val="0070C0"/>
                </a:solidFill>
                <a:uFill>
                  <a:noFill/>
                </a:uFill>
                <a:latin typeface="Roboto Condensed Light"/>
                <a:ea typeface="Roboto Condensed Light"/>
                <a:cs typeface="Roboto Condensed Light"/>
                <a:sym typeface="Roboto Condensed Light"/>
              </a:rPr>
              <a:t>      </a:t>
            </a:r>
            <a:r>
              <a:rPr lang="fr-FR" sz="1600" dirty="0" err="1" smtClean="0">
                <a:solidFill>
                  <a:srgbClr val="0070C0"/>
                </a:solidFill>
                <a:uFill>
                  <a:noFill/>
                </a:uFill>
                <a:latin typeface="Roboto Condensed Light"/>
                <a:ea typeface="Roboto Condensed Light"/>
                <a:cs typeface="Roboto Condensed Light"/>
                <a:sym typeface="Roboto Condensed Light"/>
              </a:rPr>
              <a:t>trees</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tree_depth</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epochs</a:t>
            </a:r>
            <a:r>
              <a:rPr lang="fr-FR" sz="1600" dirty="0" smtClean="0">
                <a:solidFill>
                  <a:srgbClr val="0070C0"/>
                </a:solidFill>
                <a:uFill>
                  <a:noFill/>
                </a:uFill>
                <a:latin typeface="Roboto Condensed Light"/>
                <a:ea typeface="Roboto Condensed Light"/>
                <a:cs typeface="Roboto Condensed Light"/>
                <a:sym typeface="Roboto Condensed Light"/>
              </a:rPr>
              <a:t>…</a:t>
            </a:r>
            <a:endParaRPr lang="fr-FR" sz="1600" dirty="0">
              <a:solidFill>
                <a:srgbClr val="0070C0"/>
              </a:solidFill>
              <a:uFill>
                <a:noFill/>
              </a:uFill>
              <a:latin typeface="Roboto Condensed Light"/>
              <a:ea typeface="Roboto Condensed Light"/>
              <a:cs typeface="Roboto Condensed Light"/>
              <a:sym typeface="Roboto Condensed Light"/>
            </a:endParaRPr>
          </a:p>
        </p:txBody>
      </p:sp>
      <p:sp>
        <p:nvSpPr>
          <p:cNvPr id="63" name="Accolade fermante 62"/>
          <p:cNvSpPr/>
          <p:nvPr/>
        </p:nvSpPr>
        <p:spPr>
          <a:xfrm>
            <a:off x="5768975" y="1536159"/>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7" name="Imag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556" y="108830"/>
            <a:ext cx="918401" cy="1060366"/>
          </a:xfrm>
          <a:prstGeom prst="rect">
            <a:avLst/>
          </a:prstGeom>
        </p:spPr>
      </p:pic>
      <p:pic>
        <p:nvPicPr>
          <p:cNvPr id="68" name="Imag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98" y="1536159"/>
            <a:ext cx="2577183" cy="2623480"/>
          </a:xfrm>
          <a:prstGeom prst="rect">
            <a:avLst/>
          </a:prstGeom>
        </p:spPr>
      </p:pic>
    </p:spTree>
    <p:extLst>
      <p:ext uri="{BB962C8B-B14F-4D97-AF65-F5344CB8AC3E}">
        <p14:creationId xmlns:p14="http://schemas.microsoft.com/office/powerpoint/2010/main" val="290589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6" grpId="0" animBg="1"/>
      <p:bldP spid="37" grpId="0" animBg="1"/>
      <p:bldP spid="38" grpId="0"/>
      <p:bldP spid="39" grpId="0"/>
      <p:bldP spid="40" grpId="0" animBg="1"/>
      <p:bldP spid="41" grpId="0" animBg="1"/>
      <p:bldP spid="42" grpId="0"/>
      <p:bldP spid="43" grpId="0"/>
      <p:bldP spid="44" grpId="0" animBg="1"/>
      <p:bldP spid="45" grpId="0" animBg="1"/>
      <p:bldP spid="46" grpId="0"/>
      <p:bldP spid="47" grpId="0"/>
      <p:bldP spid="48" grpId="0" animBg="1"/>
      <p:bldP spid="49" grpId="0" animBg="1"/>
      <p:bldP spid="50" grpId="0"/>
      <p:bldP spid="51" grpId="0"/>
      <p:bldP spid="52" grpId="0" animBg="1"/>
      <p:bldP spid="53" grpId="0"/>
      <p:bldP spid="6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209916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74153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23496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766760"/>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2090721"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smtClean="0">
                <a:solidFill>
                  <a:srgbClr val="434343"/>
                </a:solidFill>
                <a:latin typeface="Exo 2"/>
                <a:ea typeface="Exo 2"/>
                <a:cs typeface="Exo 2"/>
                <a:sym typeface="Exo 2"/>
              </a:rPr>
              <a:t>Interaction ou </a:t>
            </a:r>
            <a:r>
              <a:rPr lang="fr-FR" b="1" dirty="0" err="1" smtClean="0">
                <a:solidFill>
                  <a:srgbClr val="434343"/>
                </a:solidFill>
                <a:latin typeface="Exo 2"/>
                <a:ea typeface="Exo 2"/>
                <a:cs typeface="Exo 2"/>
                <a:sym typeface="Exo 2"/>
              </a:rPr>
              <a:t>Spline</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83323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47560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96903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a:t>
            </a:r>
            <a:r>
              <a:rPr lang="fr-FR" dirty="0" err="1" smtClean="0"/>
              <a:t>inear</a:t>
            </a:r>
            <a:r>
              <a:rPr lang="fr-FR" dirty="0" smtClean="0"/>
              <a:t> </a:t>
            </a:r>
            <a:r>
              <a:rPr lang="fr-FR" dirty="0"/>
              <a:t>SVM</a:t>
            </a:r>
            <a:endParaRPr dirty="0">
              <a:sym typeface="Exo 2"/>
            </a:endParaRPr>
          </a:p>
        </p:txBody>
      </p:sp>
      <p:sp>
        <p:nvSpPr>
          <p:cNvPr id="51" name="Google Shape;227;p38"/>
          <p:cNvSpPr txBox="1"/>
          <p:nvPr/>
        </p:nvSpPr>
        <p:spPr>
          <a:xfrm>
            <a:off x="813575" y="250888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58097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22334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1427019" y="3623128"/>
            <a:ext cx="2218828" cy="3575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1371600" y="3248570"/>
            <a:ext cx="2217138"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a:t>
            </a:r>
            <a:r>
              <a:rPr lang="fr-FR" dirty="0" smtClean="0"/>
              <a:t>olynomial </a:t>
            </a:r>
            <a:r>
              <a:rPr lang="fr-FR" dirty="0"/>
              <a:t>SVM</a:t>
            </a:r>
            <a:endParaRPr dirty="0">
              <a:sym typeface="Exo 2"/>
            </a:endParaRPr>
          </a:p>
        </p:txBody>
      </p:sp>
      <p:sp>
        <p:nvSpPr>
          <p:cNvPr id="56" name="Google Shape;221;p38"/>
          <p:cNvSpPr/>
          <p:nvPr/>
        </p:nvSpPr>
        <p:spPr>
          <a:xfrm>
            <a:off x="1256965" y="43150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95741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45084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990698"/>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68656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719854"/>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72589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209665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4620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8408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2266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60877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66996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2" name="ZoneTexte 61"/>
          <p:cNvSpPr txBox="1"/>
          <p:nvPr/>
        </p:nvSpPr>
        <p:spPr>
          <a:xfrm>
            <a:off x="4625293" y="1735897"/>
            <a:ext cx="4312519" cy="1754326"/>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a:t>
            </a:r>
            <a:r>
              <a:rPr lang="fr-FR" sz="1600" dirty="0" smtClean="0">
                <a:solidFill>
                  <a:srgbClr val="434343"/>
                </a:solidFill>
                <a:uFill>
                  <a:noFill/>
                </a:uFill>
                <a:latin typeface="Roboto Condensed Light"/>
                <a:ea typeface="Roboto Condensed Light"/>
                <a:cs typeface="Roboto Condensed Light"/>
                <a:sym typeface="Roboto Condensed Light"/>
              </a:rPr>
              <a:t>Combinaisons</a:t>
            </a:r>
            <a:r>
              <a:rPr lang="fr-FR" sz="1600" dirty="0">
                <a:solidFill>
                  <a:srgbClr val="434343"/>
                </a:solidFill>
                <a:uFill>
                  <a:noFill/>
                </a:uFill>
                <a:latin typeface="Roboto Condensed Light"/>
                <a:ea typeface="Roboto Condensed Light"/>
                <a:cs typeface="Roboto Condensed Light"/>
                <a:sym typeface="Roboto Condensed Light"/>
              </a:rPr>
              <a:t> </a:t>
            </a:r>
            <a:endParaRPr lang="fr-FR" sz="1600" dirty="0" smtClean="0">
              <a:solidFill>
                <a:srgbClr val="434343"/>
              </a:solidFill>
              <a:uFill>
                <a:noFill/>
              </a:uFill>
              <a:latin typeface="Roboto Condensed Light"/>
              <a:ea typeface="Roboto Condensed Light"/>
              <a:cs typeface="Roboto Condensed Light"/>
              <a:sym typeface="Roboto Condensed Light"/>
            </a:endParaRP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smtClean="0">
                <a:solidFill>
                  <a:srgbClr val="434343"/>
                </a:solidFill>
                <a:uFill>
                  <a:noFill/>
                </a:uFill>
                <a:latin typeface="Roboto Condensed Light"/>
                <a:ea typeface="Roboto Condensed Light"/>
                <a:cs typeface="Roboto Condensed Light"/>
                <a:sym typeface="Roboto Condensed Light"/>
              </a:rPr>
              <a:t>13 </a:t>
            </a:r>
            <a:r>
              <a:rPr lang="fr-FR" sz="1600" dirty="0">
                <a:solidFill>
                  <a:srgbClr val="434343"/>
                </a:solidFill>
                <a:uFill>
                  <a:noFill/>
                </a:uFill>
                <a:latin typeface="Roboto Condensed Light"/>
                <a:ea typeface="Roboto Condensed Light"/>
                <a:cs typeface="Roboto Condensed Light"/>
                <a:sym typeface="Roboto Condensed Light"/>
              </a:rPr>
              <a:t>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smtClean="0">
                <a:solidFill>
                  <a:srgbClr val="434343"/>
                </a:solidFill>
                <a:uFill>
                  <a:noFill/>
                </a:uFill>
                <a:latin typeface="Roboto Condensed Light"/>
                <a:ea typeface="Roboto Condensed Light"/>
                <a:cs typeface="Roboto Condensed Light"/>
                <a:sym typeface="Roboto Condensed Light"/>
              </a:rPr>
              <a:t>possiblilités</a:t>
            </a:r>
            <a:r>
              <a:rPr lang="fr-FR" sz="1600" dirty="0">
                <a:solidFill>
                  <a:srgbClr val="434343"/>
                </a:solidFill>
                <a:uFill>
                  <a:noFill/>
                </a:uFill>
                <a:latin typeface="Roboto Condensed Light"/>
                <a:ea typeface="Roboto Condensed Light"/>
                <a:cs typeface="Roboto Condensed Light"/>
                <a:sym typeface="Roboto Condensed Light"/>
              </a:rPr>
              <a:t>  (</a:t>
            </a:r>
            <a:r>
              <a:rPr lang="fr-FR" sz="1600" dirty="0" err="1">
                <a:solidFill>
                  <a:srgbClr val="434343"/>
                </a:solidFill>
                <a:uFill>
                  <a:noFill/>
                </a:uFill>
                <a:latin typeface="Roboto Condensed Light"/>
                <a:ea typeface="Roboto Condensed Light"/>
                <a:cs typeface="Roboto Condensed Light"/>
              </a:rPr>
              <a:t>Grid</a:t>
            </a:r>
            <a:r>
              <a:rPr lang="fr-FR" sz="1600" dirty="0">
                <a:solidFill>
                  <a:srgbClr val="434343"/>
                </a:solidFill>
                <a:uFill>
                  <a:noFill/>
                </a:uFill>
                <a:latin typeface="Roboto Condensed Light"/>
                <a:ea typeface="Roboto Condensed Light"/>
                <a:cs typeface="Roboto Condensed Light"/>
              </a:rPr>
              <a:t> </a:t>
            </a:r>
            <a:r>
              <a:rPr lang="fr-FR" sz="1600" dirty="0" err="1">
                <a:solidFill>
                  <a:srgbClr val="434343"/>
                </a:solidFill>
                <a:uFill>
                  <a:noFill/>
                </a:uFill>
                <a:latin typeface="Roboto Condensed Light"/>
                <a:ea typeface="Roboto Condensed Light"/>
                <a:cs typeface="Roboto Condensed Light"/>
              </a:rPr>
              <a:t>Search</a:t>
            </a:r>
            <a:r>
              <a:rPr lang="fr-FR" sz="1600" dirty="0">
                <a:solidFill>
                  <a:srgbClr val="434343"/>
                </a:solidFill>
                <a:uFill>
                  <a:noFill/>
                </a:uFill>
                <a:latin typeface="Roboto Condensed Light"/>
                <a:ea typeface="Roboto Condensed Light"/>
                <a:cs typeface="Roboto Condensed Light"/>
                <a:sym typeface="Roboto Condensed Light"/>
              </a:rPr>
              <a:t>)  </a:t>
            </a:r>
            <a:endParaRPr lang="fr-FR" sz="1600" dirty="0" smtClean="0">
              <a:solidFill>
                <a:srgbClr val="434343"/>
              </a:solidFill>
              <a:uFill>
                <a:noFill/>
              </a:uFill>
              <a:latin typeface="Roboto Condensed Light"/>
              <a:ea typeface="Roboto Condensed Light"/>
              <a:cs typeface="Roboto Condensed Light"/>
              <a:sym typeface="Roboto Condensed Light"/>
            </a:endParaRPr>
          </a:p>
          <a:p>
            <a:r>
              <a:rPr lang="fr-FR" dirty="0" smtClean="0">
                <a:solidFill>
                  <a:srgbClr val="0070C0"/>
                </a:solidFill>
                <a:uFill>
                  <a:noFill/>
                </a:uFill>
                <a:latin typeface="Roboto Condensed Light"/>
                <a:ea typeface="Roboto Condensed Light"/>
                <a:cs typeface="Roboto Condensed Light"/>
                <a:sym typeface="Roboto Condensed Light"/>
              </a:rPr>
              <a:t>(choix de 20 selon la littérature)</a:t>
            </a:r>
            <a:endParaRPr lang="fr-FR" dirty="0">
              <a:solidFill>
                <a:srgbClr val="0070C0"/>
              </a:solidFill>
              <a:uFill>
                <a:noFill/>
              </a:uFill>
              <a:latin typeface="Roboto Condensed Light"/>
              <a:ea typeface="Roboto Condensed Light"/>
              <a:cs typeface="Roboto Condensed Light"/>
              <a:sym typeface="Roboto Condensed Light"/>
            </a:endParaRPr>
          </a:p>
          <a:p>
            <a:endParaRPr lang="fr-FR" sz="1600" dirty="0" smtClean="0">
              <a:solidFill>
                <a:srgbClr val="434343"/>
              </a:solidFill>
              <a:uFill>
                <a:noFill/>
              </a:uFill>
              <a:latin typeface="Roboto Condensed Light"/>
              <a:ea typeface="Roboto Condensed Light"/>
              <a:cs typeface="Roboto Condensed Light"/>
              <a:sym typeface="Roboto Condensed Light"/>
            </a:endParaRPr>
          </a:p>
          <a:p>
            <a:r>
              <a:rPr lang="fr-FR" sz="1600" dirty="0" smtClean="0">
                <a:solidFill>
                  <a:srgbClr val="434343"/>
                </a:solidFill>
                <a:uFill>
                  <a:noFill/>
                </a:uFill>
                <a:latin typeface="Roboto Condensed Light"/>
                <a:ea typeface="Roboto Condensed Light"/>
                <a:cs typeface="Roboto Condensed Light"/>
                <a:sym typeface="Roboto Condensed Light"/>
              </a:rPr>
              <a:t>Cross </a:t>
            </a:r>
            <a:r>
              <a:rPr lang="fr-FR" sz="1600" dirty="0">
                <a:solidFill>
                  <a:srgbClr val="434343"/>
                </a:solidFill>
                <a:uFill>
                  <a:noFill/>
                </a:uFill>
                <a:latin typeface="Roboto Condensed Light"/>
                <a:ea typeface="Roboto Condensed Light"/>
                <a:cs typeface="Roboto Condensed Light"/>
                <a:sym typeface="Roboto Condensed Light"/>
              </a:rPr>
              <a:t>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689735"/>
            <a:ext cx="766794" cy="885324"/>
          </a:xfrm>
          <a:prstGeom prst="rect">
            <a:avLst/>
          </a:prstGeom>
        </p:spPr>
      </p:pic>
      <p:pic>
        <p:nvPicPr>
          <p:cNvPr id="2" name="Image 1"/>
          <p:cNvPicPr>
            <a:picLocks noChangeAspect="1"/>
          </p:cNvPicPr>
          <p:nvPr/>
        </p:nvPicPr>
        <p:blipFill>
          <a:blip r:embed="rId5"/>
          <a:stretch>
            <a:fillRect/>
          </a:stretch>
        </p:blipFill>
        <p:spPr>
          <a:xfrm>
            <a:off x="4661621" y="1020177"/>
            <a:ext cx="3533775" cy="581025"/>
          </a:xfrm>
          <a:prstGeom prst="rect">
            <a:avLst/>
          </a:prstGeom>
        </p:spPr>
      </p:pic>
      <p:sp>
        <p:nvSpPr>
          <p:cNvPr id="47" name="Google Shape;221;p38"/>
          <p:cNvSpPr/>
          <p:nvPr/>
        </p:nvSpPr>
        <p:spPr>
          <a:xfrm>
            <a:off x="1254720" y="120861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5;p38"/>
          <p:cNvSpPr txBox="1"/>
          <p:nvPr/>
        </p:nvSpPr>
        <p:spPr>
          <a:xfrm>
            <a:off x="1521110" y="1240973"/>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0" grpId="0" animBg="1"/>
      <p:bldP spid="72" grpId="0" animBg="1"/>
      <p:bldP spid="73" grpId="0" animBg="1"/>
      <p:bldP spid="74" grpId="0" animBg="1"/>
      <p:bldP spid="75" grpId="0" animBg="1"/>
      <p:bldP spid="76" grpId="0" animBg="1"/>
      <p:bldP spid="77" grpId="0" animBg="1"/>
      <p:bldP spid="7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70650" y="725100"/>
            <a:ext cx="6919200" cy="3510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Roboto Condensed Light"/>
              <a:buAutoNum type="arabicPeriod"/>
            </a:pPr>
            <a:r>
              <a:rPr lang="en" b="1" dirty="0">
                <a:solidFill>
                  <a:srgbClr val="434343"/>
                </a:solidFill>
              </a:rPr>
              <a:t>Contexte et problématiques</a:t>
            </a:r>
          </a:p>
          <a:p>
            <a:pPr lvl="1">
              <a:spcBef>
                <a:spcPts val="0"/>
              </a:spcBef>
              <a:buFont typeface="Roboto Condensed Light"/>
              <a:buAutoNum type="arabicPeriod"/>
            </a:pPr>
            <a:r>
              <a:rPr lang="en" dirty="0">
                <a:solidFill>
                  <a:srgbClr val="434343"/>
                </a:solidFill>
              </a:rPr>
              <a:t>Problématique 1 : Prédire le niveau de gravité (0 et 1) des personnes accidentées sur la route et identifier les contributeur d’accidents</a:t>
            </a:r>
          </a:p>
          <a:p>
            <a:pPr lvl="1">
              <a:spcBef>
                <a:spcPts val="0"/>
              </a:spcBef>
              <a:buFont typeface="Roboto Condensed Light"/>
              <a:buAutoNum type="arabicPeriod"/>
            </a:pPr>
            <a:r>
              <a:rPr lang="en" dirty="0">
                <a:solidFill>
                  <a:srgbClr val="434343"/>
                </a:solidFill>
              </a:rPr>
              <a:t>Problématique 2 : Prédire le nombre d’accidents routiers journalière (time series) </a:t>
            </a:r>
            <a:r>
              <a:rPr lang="en" b="1" i="1" dirty="0">
                <a:solidFill>
                  <a:srgbClr val="434343"/>
                </a:solidFill>
              </a:rPr>
              <a:t>Optionnel</a:t>
            </a:r>
          </a:p>
          <a:p>
            <a:pPr marL="457200" lvl="0" indent="-304800" algn="l" rtl="0">
              <a:spcBef>
                <a:spcPts val="0"/>
              </a:spcBef>
              <a:spcAft>
                <a:spcPts val="0"/>
              </a:spcAft>
              <a:buSzPts val="1200"/>
              <a:buFont typeface="Roboto Condensed Light"/>
              <a:buAutoNum type="arabicPeriod"/>
            </a:pPr>
            <a:endParaRPr b="1" dirty="0">
              <a:solidFill>
                <a:srgbClr val="434343"/>
              </a:solidFill>
            </a:endParaRPr>
          </a:p>
          <a:p>
            <a:pPr marL="457200" lvl="0" indent="-304800" algn="l" rtl="0">
              <a:spcBef>
                <a:spcPts val="0"/>
              </a:spcBef>
              <a:spcAft>
                <a:spcPts val="0"/>
              </a:spcAft>
              <a:buSzPts val="1200"/>
              <a:buFont typeface="Roboto Condensed Light"/>
              <a:buAutoNum type="arabicPeriod"/>
            </a:pPr>
            <a:r>
              <a:rPr lang="en" b="1" dirty="0">
                <a:solidFill>
                  <a:srgbClr val="434343"/>
                </a:solidFill>
              </a:rPr>
              <a:t>Matériel et Méthode</a:t>
            </a:r>
          </a:p>
          <a:p>
            <a:pPr lvl="1">
              <a:spcBef>
                <a:spcPts val="0"/>
              </a:spcBef>
              <a:buFont typeface="Roboto Condensed Light"/>
              <a:buAutoNum type="arabicPeriod"/>
            </a:pPr>
            <a:r>
              <a:rPr lang="en" dirty="0">
                <a:solidFill>
                  <a:srgbClr val="434343"/>
                </a:solidFill>
              </a:rPr>
              <a:t>3 Data sources &amp; </a:t>
            </a:r>
            <a:r>
              <a:rPr lang="fr-FR" dirty="0">
                <a:solidFill>
                  <a:srgbClr val="434343"/>
                </a:solidFill>
              </a:rPr>
              <a:t>data </a:t>
            </a:r>
            <a:r>
              <a:rPr lang="fr-FR" dirty="0" err="1">
                <a:solidFill>
                  <a:srgbClr val="434343"/>
                </a:solidFill>
              </a:rPr>
              <a:t>preprocessing</a:t>
            </a:r>
            <a:r>
              <a:rPr lang="fr-FR" dirty="0">
                <a:solidFill>
                  <a:srgbClr val="434343"/>
                </a:solidFill>
              </a:rPr>
              <a:t> (nettoyage, recodage…)</a:t>
            </a:r>
            <a:endParaRPr lang="en" dirty="0">
              <a:solidFill>
                <a:srgbClr val="434343"/>
              </a:solidFill>
            </a:endParaRPr>
          </a:p>
          <a:p>
            <a:pPr lvl="1">
              <a:spcBef>
                <a:spcPts val="0"/>
              </a:spcBef>
              <a:buFont typeface="Roboto Condensed Light"/>
              <a:buAutoNum type="arabicPeriod"/>
            </a:pPr>
            <a:r>
              <a:rPr lang="en" dirty="0">
                <a:solidFill>
                  <a:srgbClr val="434343"/>
                </a:solidFill>
              </a:rPr>
              <a:t>Statistique descriptive</a:t>
            </a:r>
          </a:p>
          <a:p>
            <a:pPr lvl="1">
              <a:spcBef>
                <a:spcPts val="0"/>
              </a:spcBef>
              <a:buFont typeface="Roboto Condensed Light"/>
              <a:buAutoNum type="arabicPeriod"/>
            </a:pPr>
            <a:r>
              <a:rPr lang="fr-FR" dirty="0" err="1">
                <a:solidFill>
                  <a:srgbClr val="434343"/>
                </a:solidFill>
              </a:rPr>
              <a:t>Feature</a:t>
            </a:r>
            <a:r>
              <a:rPr lang="fr-FR" dirty="0">
                <a:solidFill>
                  <a:srgbClr val="434343"/>
                </a:solidFill>
              </a:rPr>
              <a:t> engineering</a:t>
            </a:r>
          </a:p>
          <a:p>
            <a:pPr lvl="2">
              <a:spcBef>
                <a:spcPts val="0"/>
              </a:spcBef>
              <a:buFont typeface="Roboto Condensed Light"/>
              <a:buAutoNum type="arabicPeriod"/>
            </a:pPr>
            <a:r>
              <a:rPr lang="fr-FR" dirty="0">
                <a:solidFill>
                  <a:srgbClr val="434343"/>
                </a:solidFill>
              </a:rPr>
              <a:t>Sélection de variables (corrélation…)</a:t>
            </a:r>
          </a:p>
          <a:p>
            <a:pPr lvl="2">
              <a:spcBef>
                <a:spcPts val="0"/>
              </a:spcBef>
              <a:buFont typeface="Roboto Condensed Light"/>
              <a:buAutoNum type="arabicPeriod"/>
            </a:pPr>
            <a:r>
              <a:rPr lang="fr-FR" dirty="0">
                <a:solidFill>
                  <a:srgbClr val="434343"/>
                </a:solidFill>
              </a:rPr>
              <a:t>Data transformation: Interaction, </a:t>
            </a:r>
            <a:r>
              <a:rPr lang="fr-FR" dirty="0" err="1">
                <a:solidFill>
                  <a:srgbClr val="434343"/>
                </a:solidFill>
              </a:rPr>
              <a:t>Spline</a:t>
            </a:r>
            <a:r>
              <a:rPr lang="fr-FR" dirty="0">
                <a:solidFill>
                  <a:srgbClr val="434343"/>
                </a:solidFill>
              </a:rPr>
              <a:t>…</a:t>
            </a:r>
          </a:p>
          <a:p>
            <a:pPr lvl="1">
              <a:spcBef>
                <a:spcPts val="0"/>
              </a:spcBef>
              <a:buFont typeface="Roboto Condensed Light"/>
              <a:buAutoNum type="arabicPeriod"/>
            </a:pPr>
            <a:r>
              <a:rPr lang="fr-FR" dirty="0">
                <a:solidFill>
                  <a:srgbClr val="434343"/>
                </a:solidFill>
              </a:rPr>
              <a:t>Modélisation</a:t>
            </a:r>
          </a:p>
          <a:p>
            <a:pPr lvl="2">
              <a:spcBef>
                <a:spcPts val="0"/>
              </a:spcBef>
              <a:buFont typeface="Roboto Condensed Light"/>
              <a:buAutoNum type="arabicPeriod"/>
            </a:pPr>
            <a:r>
              <a:rPr lang="fr-FR" dirty="0">
                <a:solidFill>
                  <a:srgbClr val="434343"/>
                </a:solidFill>
              </a:rPr>
              <a:t>Comparaison de modèles (</a:t>
            </a:r>
            <a:r>
              <a:rPr lang="fr-FR" dirty="0" err="1">
                <a:solidFill>
                  <a:srgbClr val="434343"/>
                </a:solidFill>
              </a:rPr>
              <a:t>tidymodel</a:t>
            </a:r>
            <a:r>
              <a:rPr lang="fr-FR" dirty="0">
                <a:solidFill>
                  <a:srgbClr val="434343"/>
                </a:solidFill>
              </a:rPr>
              <a:t> </a:t>
            </a:r>
            <a:r>
              <a:rPr lang="fr-FR" dirty="0" err="1">
                <a:solidFill>
                  <a:srgbClr val="434343"/>
                </a:solidFill>
              </a:rPr>
              <a:t>workflowset</a:t>
            </a:r>
            <a:r>
              <a:rPr lang="fr-FR" dirty="0">
                <a:solidFill>
                  <a:srgbClr val="434343"/>
                </a:solidFill>
              </a:rPr>
              <a:t> &amp; </a:t>
            </a:r>
            <a:r>
              <a:rPr lang="fr-FR" dirty="0" err="1">
                <a:solidFill>
                  <a:srgbClr val="434343"/>
                </a:solidFill>
              </a:rPr>
              <a:t>DeepLearning</a:t>
            </a:r>
            <a:r>
              <a:rPr lang="fr-FR" dirty="0">
                <a:solidFill>
                  <a:srgbClr val="434343"/>
                </a:solidFill>
              </a:rPr>
              <a:t> </a:t>
            </a:r>
            <a:r>
              <a:rPr lang="fr-FR" dirty="0" err="1">
                <a:solidFill>
                  <a:srgbClr val="434343"/>
                </a:solidFill>
              </a:rPr>
              <a:t>Keras</a:t>
            </a:r>
            <a:r>
              <a:rPr lang="fr-FR" dirty="0">
                <a:solidFill>
                  <a:srgbClr val="434343"/>
                </a:solidFill>
              </a:rPr>
              <a:t>)</a:t>
            </a:r>
          </a:p>
          <a:p>
            <a:pPr lvl="2">
              <a:spcBef>
                <a:spcPts val="0"/>
              </a:spcBef>
              <a:buFont typeface="Roboto Condensed Light"/>
              <a:buAutoNum type="arabicPeriod"/>
            </a:pPr>
            <a:r>
              <a:rPr lang="fr-FR" dirty="0">
                <a:solidFill>
                  <a:srgbClr val="434343"/>
                </a:solidFill>
              </a:rPr>
              <a:t>Evaluation de performance (</a:t>
            </a:r>
            <a:r>
              <a:rPr lang="fr-FR" dirty="0" err="1">
                <a:solidFill>
                  <a:srgbClr val="434343"/>
                </a:solidFill>
              </a:rPr>
              <a:t>Tuning</a:t>
            </a:r>
            <a:r>
              <a:rPr lang="fr-FR" dirty="0">
                <a:solidFill>
                  <a:srgbClr val="434343"/>
                </a:solidFill>
              </a:rPr>
              <a:t>, </a:t>
            </a:r>
            <a:r>
              <a:rPr lang="fr-FR" dirty="0" err="1">
                <a:solidFill>
                  <a:srgbClr val="434343"/>
                </a:solidFill>
              </a:rPr>
              <a:t>Metric</a:t>
            </a:r>
            <a:r>
              <a:rPr lang="fr-FR" dirty="0">
                <a:solidFill>
                  <a:srgbClr val="434343"/>
                </a:solidFill>
              </a:rPr>
              <a:t>, prédictions )</a:t>
            </a:r>
          </a:p>
          <a:p>
            <a:pPr lvl="1">
              <a:spcBef>
                <a:spcPts val="0"/>
              </a:spcBef>
              <a:buFont typeface="Roboto Condensed Light"/>
              <a:buAutoNum type="arabicPeriod"/>
            </a:pPr>
            <a:r>
              <a:rPr lang="fr-FR" dirty="0">
                <a:solidFill>
                  <a:srgbClr val="434343"/>
                </a:solidFill>
              </a:rPr>
              <a:t>Data Visualisation</a:t>
            </a:r>
          </a:p>
          <a:p>
            <a:pPr lvl="1">
              <a:spcBef>
                <a:spcPts val="0"/>
              </a:spcBef>
              <a:buFont typeface="Roboto Condensed Light"/>
              <a:buAutoNum type="arabicPeriod"/>
            </a:pPr>
            <a:r>
              <a:rPr lang="fr-FR" dirty="0" err="1">
                <a:solidFill>
                  <a:srgbClr val="434343"/>
                </a:solidFill>
              </a:rPr>
              <a:t>Interpretable</a:t>
            </a:r>
            <a:r>
              <a:rPr lang="fr-FR" dirty="0">
                <a:solidFill>
                  <a:srgbClr val="434343"/>
                </a:solidFill>
              </a:rPr>
              <a:t> Machine Learning</a:t>
            </a:r>
          </a:p>
          <a:p>
            <a:pPr lvl="2">
              <a:spcBef>
                <a:spcPts val="0"/>
              </a:spcBef>
              <a:buFont typeface="Roboto Condensed Light"/>
              <a:buAutoNum type="arabicPeriod"/>
            </a:pPr>
            <a:r>
              <a:rPr lang="fr-FR" dirty="0" err="1"/>
              <a:t>Interpretable</a:t>
            </a:r>
            <a:r>
              <a:rPr lang="fr-FR" dirty="0"/>
              <a:t> Models (ex </a:t>
            </a:r>
            <a:r>
              <a:rPr lang="fr-FR" dirty="0" err="1"/>
              <a:t>logistic</a:t>
            </a:r>
            <a:r>
              <a:rPr lang="fr-FR" dirty="0"/>
              <a:t>)</a:t>
            </a:r>
          </a:p>
          <a:p>
            <a:pPr lvl="2">
              <a:spcBef>
                <a:spcPts val="0"/>
              </a:spcBef>
              <a:buFont typeface="Roboto Condensed Light"/>
              <a:buAutoNum type="arabicPeriod"/>
            </a:pPr>
            <a:r>
              <a:rPr lang="fr-FR" dirty="0"/>
              <a:t>Model-</a:t>
            </a:r>
            <a:r>
              <a:rPr lang="fr-FR" dirty="0" err="1"/>
              <a:t>Agnostic</a:t>
            </a:r>
            <a:r>
              <a:rPr lang="fr-FR" dirty="0"/>
              <a:t> </a:t>
            </a:r>
            <a:r>
              <a:rPr lang="fr-FR" dirty="0" err="1"/>
              <a:t>Methods</a:t>
            </a:r>
            <a:r>
              <a:rPr lang="fr-FR" dirty="0"/>
              <a:t> (Partial </a:t>
            </a:r>
            <a:r>
              <a:rPr lang="fr-FR" dirty="0" err="1"/>
              <a:t>Dependence</a:t>
            </a:r>
            <a:r>
              <a:rPr lang="fr-FR" dirty="0"/>
              <a:t> Plot and </a:t>
            </a:r>
            <a:r>
              <a:rPr lang="fr-FR" dirty="0" err="1"/>
              <a:t>Individual</a:t>
            </a:r>
            <a:r>
              <a:rPr lang="fr-FR" dirty="0"/>
              <a:t> </a:t>
            </a:r>
            <a:r>
              <a:rPr lang="fr-FR" dirty="0" err="1"/>
              <a:t>Conditional</a:t>
            </a:r>
            <a:r>
              <a:rPr lang="fr-FR" dirty="0"/>
              <a:t> Expectation)</a:t>
            </a:r>
          </a:p>
          <a:p>
            <a:pPr marL="1066800" lvl="2" indent="0">
              <a:spcBef>
                <a:spcPts val="0"/>
              </a:spcBef>
              <a:buNone/>
            </a:pPr>
            <a:endParaRPr lang="fr-FR" dirty="0"/>
          </a:p>
          <a:p>
            <a:pPr lvl="0" indent="-304800">
              <a:buSzPts val="1200"/>
              <a:buFont typeface="Roboto Condensed Light"/>
              <a:buAutoNum type="arabicPeriod"/>
            </a:pPr>
            <a:r>
              <a:rPr lang="en" b="1" dirty="0">
                <a:solidFill>
                  <a:srgbClr val="434343"/>
                </a:solidFill>
              </a:rPr>
              <a:t>Resultats</a:t>
            </a:r>
          </a:p>
          <a:p>
            <a:pPr lvl="0" indent="-304800">
              <a:buSzPts val="1200"/>
              <a:buFont typeface="Roboto Condensed Light"/>
              <a:buAutoNum type="arabicPeriod"/>
            </a:pPr>
            <a:endParaRPr lang="en" b="1" dirty="0">
              <a:solidFill>
                <a:srgbClr val="434343"/>
              </a:solidFill>
            </a:endParaRPr>
          </a:p>
          <a:p>
            <a:pPr lvl="0" indent="-304800">
              <a:buSzPts val="1200"/>
              <a:buFont typeface="Roboto Condensed Light"/>
              <a:buAutoNum type="arabicPeriod"/>
            </a:pPr>
            <a:r>
              <a:rPr lang="en" b="1" dirty="0">
                <a:solidFill>
                  <a:srgbClr val="434343"/>
                </a:solidFill>
              </a:rPr>
              <a:t>Pespectives</a:t>
            </a:r>
          </a:p>
          <a:p>
            <a:pPr lvl="2">
              <a:spcBef>
                <a:spcPts val="0"/>
              </a:spcBef>
              <a:buFont typeface="Roboto Condensed Light"/>
              <a:buAutoNum type="arabicPeriod"/>
            </a:pPr>
            <a:endParaRPr lang="fr-FR" b="1" dirty="0"/>
          </a:p>
          <a:p>
            <a:pPr lvl="2">
              <a:spcBef>
                <a:spcPts val="0"/>
              </a:spcBef>
              <a:buFont typeface="Roboto Condensed Light"/>
              <a:buAutoNum type="arabicPeriod"/>
            </a:pPr>
            <a:endParaRPr lang="fr-FR" b="1" dirty="0"/>
          </a:p>
          <a:p>
            <a:pPr lvl="2">
              <a:spcBef>
                <a:spcPts val="0"/>
              </a:spcBef>
              <a:buFont typeface="Roboto Condensed Light"/>
              <a:buAutoNum type="arabicPeriod"/>
            </a:pPr>
            <a:endParaRPr lang="fr-FR" dirty="0">
              <a:solidFill>
                <a:srgbClr val="434343"/>
              </a:solidFill>
            </a:endParaRPr>
          </a:p>
          <a:p>
            <a:pPr lvl="2">
              <a:spcBef>
                <a:spcPts val="0"/>
              </a:spcBef>
              <a:buFont typeface="Roboto Condensed Light"/>
              <a:buAutoNum type="arabicPeriod"/>
            </a:pPr>
            <a:endParaRPr lang="fr-FR" dirty="0">
              <a:solidFill>
                <a:srgbClr val="434343"/>
              </a:solidFill>
            </a:endParaRPr>
          </a:p>
          <a:p>
            <a:pPr lvl="1">
              <a:spcBef>
                <a:spcPts val="0"/>
              </a:spcBef>
              <a:buFont typeface="Roboto Condensed Light"/>
              <a:buAutoNum type="arabicPeriod"/>
            </a:pPr>
            <a:endParaRPr lang="fr-FR" dirty="0">
              <a:solidFill>
                <a:srgbClr val="434343"/>
              </a:solidFill>
            </a:endParaRPr>
          </a:p>
          <a:p>
            <a:pPr lvl="2">
              <a:spcBef>
                <a:spcPts val="0"/>
              </a:spcBef>
              <a:buFont typeface="Roboto Condensed Light"/>
              <a:buAutoNum type="arabicPeriod"/>
            </a:pPr>
            <a:endParaRPr lang="fr-FR" dirty="0">
              <a:solidFill>
                <a:srgbClr val="434343"/>
              </a:solidFill>
            </a:endParaRPr>
          </a:p>
          <a:p>
            <a:pPr marL="457200" lvl="0" indent="-304800" algn="l" rtl="0">
              <a:spcBef>
                <a:spcPts val="0"/>
              </a:spcBef>
              <a:spcAft>
                <a:spcPts val="0"/>
              </a:spcAft>
              <a:buSzPts val="1200"/>
              <a:buFont typeface="Roboto Condensed Light"/>
              <a:buAutoNum type="arabicPeriod"/>
            </a:pPr>
            <a:r>
              <a:rPr lang="en" dirty="0">
                <a:solidFill>
                  <a:srgbClr val="434343"/>
                </a:solidFill>
              </a:rPr>
              <a:t>Résultat</a:t>
            </a:r>
          </a:p>
          <a:p>
            <a:pPr lvl="1">
              <a:spcBef>
                <a:spcPts val="0"/>
              </a:spcBef>
              <a:buFont typeface="Roboto Condensed Light"/>
              <a:buAutoNum type="arabicPeriod"/>
            </a:pPr>
            <a:r>
              <a:rPr lang="en" dirty="0">
                <a:solidFill>
                  <a:srgbClr val="434343"/>
                </a:solidFill>
              </a:rPr>
              <a:t>A </a:t>
            </a:r>
            <a:r>
              <a:rPr lang="en" b="1" dirty="0">
                <a:solidFill>
                  <a:srgbClr val="434343"/>
                </a:solidFill>
                <a:uFill>
                  <a:noFill/>
                </a:uFill>
                <a:latin typeface="Roboto Condensed"/>
                <a:ea typeface="Roboto Condensed"/>
                <a:cs typeface="Roboto Condensed"/>
                <a:sym typeface="Roboto Condensed"/>
                <a:hlinkClick r:id="" action="ppaction://noaction">
                  <a:extLst>
                    <a:ext uri="{A12FA001-AC4F-418D-AE19-62706E023703}">
                      <ahyp:hlinkClr xmlns:ahyp="http://schemas.microsoft.com/office/drawing/2018/hyperlinkcolor" xmlns="" val="tx"/>
                    </a:ext>
                  </a:extLst>
                </a:hlinkClick>
              </a:rPr>
              <a:t>resources</a:t>
            </a:r>
            <a:r>
              <a:rPr lang="en" dirty="0">
                <a:solidFill>
                  <a:srgbClr val="434343"/>
                </a:solidFill>
                <a:uFill>
                  <a:noFill/>
                </a:uFill>
                <a:hlinkClick r:id="" action="ppaction://noaction">
                  <a:extLst>
                    <a:ext uri="{A12FA001-AC4F-418D-AE19-62706E023703}">
                      <ahyp:hlinkClr xmlns:ahyp="http://schemas.microsoft.com/office/drawing/2018/hyperlinkcolor" xmlns="" val="tx"/>
                    </a:ext>
                  </a:extLst>
                </a:hlinkClick>
              </a:rPr>
              <a:t> </a:t>
            </a:r>
            <a:r>
              <a:rPr lang="en" dirty="0">
                <a:solidFill>
                  <a:srgbClr val="434343"/>
                </a:solidFill>
              </a:rPr>
              <a:t>slide, where you’ll find links to all the elements used in the template.</a:t>
            </a:r>
            <a:endParaRPr dirty="0">
              <a:solidFill>
                <a:srgbClr val="434343"/>
              </a:solidFill>
            </a:endParaRPr>
          </a:p>
          <a:p>
            <a:pPr marL="457200" lvl="0" indent="-304800" algn="l" rtl="0">
              <a:spcBef>
                <a:spcPts val="0"/>
              </a:spcBef>
              <a:spcAft>
                <a:spcPts val="0"/>
              </a:spcAft>
              <a:buSzPts val="1200"/>
              <a:buFont typeface="Roboto Condensed Light"/>
              <a:buAutoNum type="arabicPeriod"/>
            </a:pPr>
            <a:r>
              <a:rPr lang="en" b="1" dirty="0">
                <a:solidFill>
                  <a:srgbClr val="434343"/>
                </a:solidFill>
                <a:uFill>
                  <a:noFill/>
                </a:uFill>
                <a:latin typeface="Roboto Condensed"/>
                <a:ea typeface="Roboto Condensed"/>
                <a:cs typeface="Roboto Condensed"/>
                <a:sym typeface="Roboto Condensed"/>
                <a:hlinkClick r:id="rId3" action="ppaction://hlinksldjump">
                  <a:extLst>
                    <a:ext uri="{A12FA001-AC4F-418D-AE19-62706E023703}">
                      <ahyp:hlinkClr xmlns:ahyp="http://schemas.microsoft.com/office/drawing/2018/hyperlinkcolor" xmlns="" val="tx"/>
                    </a:ext>
                  </a:extLst>
                </a:hlinkClick>
              </a:rPr>
              <a:t>Instructions for use</a:t>
            </a:r>
            <a:r>
              <a:rPr lang="en" dirty="0">
                <a:solidFill>
                  <a:srgbClr val="434343"/>
                </a:solidFill>
              </a:rPr>
              <a:t>.</a:t>
            </a:r>
            <a:endParaRPr dirty="0">
              <a:solidFill>
                <a:srgbClr val="434343"/>
              </a:solidFill>
            </a:endParaRPr>
          </a:p>
          <a:p>
            <a:pPr marL="457200" lvl="0" indent="-304800" algn="l" rtl="0">
              <a:spcBef>
                <a:spcPts val="0"/>
              </a:spcBef>
              <a:spcAft>
                <a:spcPts val="0"/>
              </a:spcAft>
              <a:buSzPts val="1200"/>
              <a:buFont typeface="Roboto Condensed Light"/>
              <a:buAutoNum type="arabicPeriod"/>
            </a:pPr>
            <a:r>
              <a:rPr lang="en" dirty="0">
                <a:solidFill>
                  <a:srgbClr val="434343"/>
                </a:solidFill>
              </a:rPr>
              <a:t>Final slides with: </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The</a:t>
            </a:r>
            <a:r>
              <a:rPr lang="en" dirty="0">
                <a:solidFill>
                  <a:srgbClr val="434343"/>
                </a:solidFill>
                <a:uFill>
                  <a:noFill/>
                </a:uFill>
                <a:hlinkClick r:id="rId4" action="ppaction://hlinksldjump">
                  <a:extLst>
                    <a:ext uri="{A12FA001-AC4F-418D-AE19-62706E023703}">
                      <ahyp:hlinkClr xmlns:ahyp="http://schemas.microsoft.com/office/drawing/2018/hyperlinkcolor" xmlns="" val="tx"/>
                    </a:ext>
                  </a:extLst>
                </a:hlinkClick>
              </a:rPr>
              <a:t> </a:t>
            </a:r>
            <a:r>
              <a:rPr lang="en" b="1" dirty="0">
                <a:solidFill>
                  <a:srgbClr val="434343"/>
                </a:solidFill>
                <a:uFill>
                  <a:noFill/>
                </a:uFill>
                <a:latin typeface="Roboto Condensed"/>
                <a:ea typeface="Roboto Condensed"/>
                <a:cs typeface="Roboto Condensed"/>
                <a:sym typeface="Roboto Condensed"/>
                <a:hlinkClick r:id="rId4" action="ppaction://hlinksldjump">
                  <a:extLst>
                    <a:ext uri="{A12FA001-AC4F-418D-AE19-62706E023703}">
                      <ahyp:hlinkClr xmlns:ahyp="http://schemas.microsoft.com/office/drawing/2018/hyperlinkcolor" xmlns="" val="tx"/>
                    </a:ext>
                  </a:extLst>
                </a:hlinkClick>
              </a:rPr>
              <a:t>fonts and colors</a:t>
            </a:r>
            <a:r>
              <a:rPr lang="en" dirty="0">
                <a:solidFill>
                  <a:srgbClr val="434343"/>
                </a:solidFill>
              </a:rPr>
              <a:t> used in the template.</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A selection of </a:t>
            </a:r>
            <a:r>
              <a:rPr lang="en" b="1" dirty="0">
                <a:solidFill>
                  <a:srgbClr val="434343"/>
                </a:solidFill>
                <a:uFill>
                  <a:noFill/>
                </a:uFill>
                <a:latin typeface="Roboto Condensed"/>
                <a:ea typeface="Roboto Condensed"/>
                <a:cs typeface="Roboto Condensed"/>
                <a:sym typeface="Roboto Condensed"/>
                <a:hlinkClick r:id="rId5" action="ppaction://hlinksldjump">
                  <a:extLst>
                    <a:ext uri="{A12FA001-AC4F-418D-AE19-62706E023703}">
                      <ahyp:hlinkClr xmlns:ahyp="http://schemas.microsoft.com/office/drawing/2018/hyperlinkcolor" xmlns="" val="tx"/>
                    </a:ext>
                  </a:extLst>
                </a:hlinkClick>
              </a:rPr>
              <a:t>illustrations</a:t>
            </a:r>
            <a:r>
              <a:rPr lang="en" dirty="0">
                <a:solidFill>
                  <a:srgbClr val="434343"/>
                </a:solidFill>
              </a:rPr>
              <a:t>. You can also customize and animate them as you wish with the online editor. Visit </a:t>
            </a:r>
            <a:r>
              <a:rPr lang="en" dirty="0">
                <a:solidFill>
                  <a:srgbClr val="434343"/>
                </a:solidFill>
                <a:uFill>
                  <a:noFill/>
                </a:uFill>
                <a:hlinkClick r:id="rId6">
                  <a:extLst>
                    <a:ext uri="{A12FA001-AC4F-418D-AE19-62706E023703}">
                      <ahyp:hlinkClr xmlns:ahyp="http://schemas.microsoft.com/office/drawing/2018/hyperlinkcolor" xmlns="" val="tx"/>
                    </a:ext>
                  </a:extLst>
                </a:hlinkClick>
              </a:rPr>
              <a:t>Stories by Freepik</a:t>
            </a:r>
            <a:r>
              <a:rPr lang="en" dirty="0">
                <a:solidFill>
                  <a:srgbClr val="434343"/>
                </a:solidFill>
              </a:rPr>
              <a:t> to find more. </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More</a:t>
            </a:r>
            <a:r>
              <a:rPr lang="en" b="1" dirty="0">
                <a:solidFill>
                  <a:srgbClr val="434343"/>
                </a:solidFill>
                <a:uFill>
                  <a:noFill/>
                </a:uFill>
                <a:latin typeface="Roboto Condensed"/>
                <a:ea typeface="Roboto Condensed"/>
                <a:cs typeface="Roboto Condensed"/>
                <a:sym typeface="Roboto Condensed"/>
                <a:hlinkClick r:id="rId7" action="ppaction://hlinksldjump">
                  <a:extLst>
                    <a:ext uri="{A12FA001-AC4F-418D-AE19-62706E023703}">
                      <ahyp:hlinkClr xmlns:ahyp="http://schemas.microsoft.com/office/drawing/2018/hyperlinkcolor" xmlns="" val="tx"/>
                    </a:ext>
                  </a:extLst>
                </a:hlinkClick>
              </a:rPr>
              <a:t> infographic resources</a:t>
            </a:r>
            <a:r>
              <a:rPr lang="en" dirty="0">
                <a:solidFill>
                  <a:srgbClr val="434343"/>
                </a:solidFill>
              </a:rPr>
              <a:t>, whose size and color can be edited. </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Sets of </a:t>
            </a:r>
            <a:r>
              <a:rPr lang="en" b="1" dirty="0">
                <a:solidFill>
                  <a:srgbClr val="434343"/>
                </a:solidFill>
                <a:uFill>
                  <a:noFill/>
                </a:uFill>
                <a:latin typeface="Roboto Condensed"/>
                <a:ea typeface="Roboto Condensed"/>
                <a:cs typeface="Roboto Condensed"/>
                <a:sym typeface="Roboto Condensed"/>
                <a:hlinkClick r:id="" action="ppaction://noaction">
                  <a:extLst>
                    <a:ext uri="{A12FA001-AC4F-418D-AE19-62706E023703}">
                      <ahyp:hlinkClr xmlns:ahyp="http://schemas.microsoft.com/office/drawing/2018/hyperlinkcolor" xmlns="" val="tx"/>
                    </a:ext>
                  </a:extLst>
                </a:hlinkClick>
              </a:rPr>
              <a:t>customizable icons</a:t>
            </a:r>
            <a:r>
              <a:rPr lang="en" dirty="0">
                <a:solidFill>
                  <a:srgbClr val="434343"/>
                </a:solidFill>
              </a:rPr>
              <a:t> of the following themes: general, business, avatar, creative process, education, help &amp; support, medical, nature, performing arts, SEO &amp; marketing, and teamwork</a:t>
            </a:r>
            <a:endParaRPr dirty="0">
              <a:solidFill>
                <a:srgbClr val="434343"/>
              </a:solidFill>
            </a:endParaRPr>
          </a:p>
        </p:txBody>
      </p:sp>
      <p:sp>
        <p:nvSpPr>
          <p:cNvPr id="159" name="Google Shape;159;p34"/>
          <p:cNvSpPr txBox="1">
            <a:spLocks noGrp="1"/>
          </p:cNvSpPr>
          <p:nvPr>
            <p:ph type="ctrTitle"/>
          </p:nvPr>
        </p:nvSpPr>
        <p:spPr>
          <a:xfrm>
            <a:off x="1964851" y="149650"/>
            <a:ext cx="5214300" cy="555200"/>
          </a:xfrm>
          <a:prstGeom prst="rect">
            <a:avLst/>
          </a:prstGeom>
        </p:spPr>
        <p:txBody>
          <a:bodyPr spcFirstLastPara="1" wrap="square" lIns="91425" tIns="91425" rIns="91425" bIns="91425" anchor="t" anchorCtr="0">
            <a:noAutofit/>
          </a:bodyPr>
          <a:lstStyle/>
          <a:p>
            <a:pPr lvl="0"/>
            <a:r>
              <a:rPr lang="en" dirty="0"/>
              <a:t>TABLE OF CONTENTS (</a:t>
            </a:r>
            <a:r>
              <a:rPr lang="en" sz="1000" dirty="0">
                <a:solidFill>
                  <a:srgbClr val="0070C0"/>
                </a:solidFill>
              </a:rPr>
              <a:t>version détaillée, pour nous</a:t>
            </a:r>
            <a:r>
              <a:rPr lang="en" dirty="0"/>
              <a:t>)</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endParaRPr lang="fr-FR"/>
          </a:p>
        </p:txBody>
      </p:sp>
      <p:pic>
        <p:nvPicPr>
          <p:cNvPr id="3" name="Image 2"/>
          <p:cNvPicPr>
            <a:picLocks noChangeAspect="1"/>
          </p:cNvPicPr>
          <p:nvPr/>
        </p:nvPicPr>
        <p:blipFill>
          <a:blip r:embed="rId3"/>
          <a:stretch>
            <a:fillRect/>
          </a:stretch>
        </p:blipFill>
        <p:spPr>
          <a:xfrm>
            <a:off x="2618509" y="2559627"/>
            <a:ext cx="4281055" cy="2633603"/>
          </a:xfrm>
          <a:prstGeom prst="rect">
            <a:avLst/>
          </a:prstGeom>
        </p:spPr>
      </p:pic>
      <p:pic>
        <p:nvPicPr>
          <p:cNvPr id="5" name="Image 4"/>
          <p:cNvPicPr>
            <a:picLocks noChangeAspect="1"/>
          </p:cNvPicPr>
          <p:nvPr/>
        </p:nvPicPr>
        <p:blipFill>
          <a:blip r:embed="rId4"/>
          <a:stretch>
            <a:fillRect/>
          </a:stretch>
        </p:blipFill>
        <p:spPr>
          <a:xfrm>
            <a:off x="796636" y="0"/>
            <a:ext cx="7556888" cy="2546481"/>
          </a:xfrm>
          <a:prstGeom prst="rect">
            <a:avLst/>
          </a:prstGeom>
        </p:spPr>
      </p:pic>
      <p:sp>
        <p:nvSpPr>
          <p:cNvPr id="6" name="Rectangle à coins arrondis 5"/>
          <p:cNvSpPr/>
          <p:nvPr/>
        </p:nvSpPr>
        <p:spPr>
          <a:xfrm>
            <a:off x="900545" y="540327"/>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à coins arrondis 6"/>
          <p:cNvSpPr/>
          <p:nvPr/>
        </p:nvSpPr>
        <p:spPr>
          <a:xfrm>
            <a:off x="6130635" y="2988448"/>
            <a:ext cx="561110" cy="1967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024004" y="527181"/>
            <a:ext cx="787977" cy="20711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spTree>
    <p:extLst>
      <p:ext uri="{BB962C8B-B14F-4D97-AF65-F5344CB8AC3E}">
        <p14:creationId xmlns:p14="http://schemas.microsoft.com/office/powerpoint/2010/main" val="178130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731306" y="0"/>
            <a:ext cx="7574004" cy="2459009"/>
          </a:xfrm>
          <a:prstGeom prst="rect">
            <a:avLst/>
          </a:prstGeom>
        </p:spPr>
      </p:pic>
      <p:sp>
        <p:nvSpPr>
          <p:cNvPr id="6" name="Rectangle à coins arrondis 5"/>
          <p:cNvSpPr/>
          <p:nvPr/>
        </p:nvSpPr>
        <p:spPr>
          <a:xfrm>
            <a:off x="836466" y="848060"/>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889914" y="848060"/>
            <a:ext cx="1007917" cy="193964"/>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pic>
        <p:nvPicPr>
          <p:cNvPr id="9" name="Image 8"/>
          <p:cNvPicPr>
            <a:picLocks noChangeAspect="1"/>
          </p:cNvPicPr>
          <p:nvPr/>
        </p:nvPicPr>
        <p:blipFill>
          <a:blip r:embed="rId4"/>
          <a:stretch>
            <a:fillRect/>
          </a:stretch>
        </p:blipFill>
        <p:spPr>
          <a:xfrm>
            <a:off x="2029691" y="2459009"/>
            <a:ext cx="4364182" cy="2688962"/>
          </a:xfrm>
          <a:prstGeom prst="rect">
            <a:avLst/>
          </a:prstGeom>
        </p:spPr>
      </p:pic>
      <p:sp>
        <p:nvSpPr>
          <p:cNvPr id="7" name="Rectangle à coins arrondis 6"/>
          <p:cNvSpPr/>
          <p:nvPr/>
        </p:nvSpPr>
        <p:spPr>
          <a:xfrm>
            <a:off x="5681852" y="3758665"/>
            <a:ext cx="545766" cy="1660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5263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189135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53371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02714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558948"/>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62542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26779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76122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a:t>
            </a:r>
            <a:r>
              <a:rPr lang="fr-FR" dirty="0" err="1" smtClean="0"/>
              <a:t>inear</a:t>
            </a:r>
            <a:r>
              <a:rPr lang="fr-FR" dirty="0" smtClean="0"/>
              <a:t> </a:t>
            </a:r>
            <a:r>
              <a:rPr lang="fr-FR" dirty="0"/>
              <a:t>SVM</a:t>
            </a:r>
            <a:endParaRPr dirty="0">
              <a:sym typeface="Exo 2"/>
            </a:endParaRPr>
          </a:p>
        </p:txBody>
      </p:sp>
      <p:sp>
        <p:nvSpPr>
          <p:cNvPr id="51" name="Google Shape;227;p38"/>
          <p:cNvSpPr txBox="1"/>
          <p:nvPr/>
        </p:nvSpPr>
        <p:spPr>
          <a:xfrm>
            <a:off x="813575" y="2301076"/>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37316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01552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890120" y="350895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813575" y="304075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a:t>
            </a:r>
            <a:r>
              <a:rPr lang="fr-FR" dirty="0" smtClean="0"/>
              <a:t>olynomial </a:t>
            </a:r>
            <a:r>
              <a:rPr lang="fr-FR" dirty="0"/>
              <a:t>SVM</a:t>
            </a:r>
            <a:endParaRPr dirty="0">
              <a:sym typeface="Exo 2"/>
            </a:endParaRPr>
          </a:p>
        </p:txBody>
      </p:sp>
      <p:sp>
        <p:nvSpPr>
          <p:cNvPr id="56" name="Google Shape;221;p38"/>
          <p:cNvSpPr/>
          <p:nvPr/>
        </p:nvSpPr>
        <p:spPr>
          <a:xfrm>
            <a:off x="1256965" y="410723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74960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24303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782886"/>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478756"/>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512042"/>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51808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188884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2542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63300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0188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40096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46215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481923"/>
            <a:ext cx="766794" cy="885324"/>
          </a:xfrm>
          <a:prstGeom prst="rect">
            <a:avLst/>
          </a:prstGeom>
        </p:spPr>
      </p:pic>
      <p:cxnSp>
        <p:nvCxnSpPr>
          <p:cNvPr id="16" name="Connecteur droit avec flèche 15"/>
          <p:cNvCxnSpPr/>
          <p:nvPr/>
        </p:nvCxnSpPr>
        <p:spPr>
          <a:xfrm>
            <a:off x="5911052" y="2116077"/>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65" name="Google Shape;222;p38"/>
          <p:cNvSpPr/>
          <p:nvPr/>
        </p:nvSpPr>
        <p:spPr>
          <a:xfrm>
            <a:off x="6549698" y="146953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6" name="Google Shape;227;p38"/>
          <p:cNvSpPr txBox="1"/>
          <p:nvPr/>
        </p:nvSpPr>
        <p:spPr>
          <a:xfrm>
            <a:off x="6549698" y="151808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67" name="Rectangle avec coins rognés en diagonale 66"/>
          <p:cNvSpPr/>
          <p:nvPr/>
        </p:nvSpPr>
        <p:spPr>
          <a:xfrm>
            <a:off x="6539076" y="14664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Google Shape;225;p38"/>
          <p:cNvSpPr txBox="1"/>
          <p:nvPr/>
        </p:nvSpPr>
        <p:spPr>
          <a:xfrm>
            <a:off x="6693883" y="2175178"/>
            <a:ext cx="2244696" cy="334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smtClean="0"/>
              <a:t>Boosted</a:t>
            </a:r>
            <a:r>
              <a:rPr lang="fr-FR" dirty="0" smtClean="0"/>
              <a:t> </a:t>
            </a:r>
            <a:r>
              <a:rPr lang="fr-FR" dirty="0" err="1" smtClean="0"/>
              <a:t>Trees</a:t>
            </a:r>
            <a:endParaRPr dirty="0">
              <a:sym typeface="Exo 2"/>
            </a:endParaRPr>
          </a:p>
        </p:txBody>
      </p:sp>
      <p:sp>
        <p:nvSpPr>
          <p:cNvPr id="81" name="Rectangle avec coins rognés en diagonale 80"/>
          <p:cNvSpPr/>
          <p:nvPr/>
        </p:nvSpPr>
        <p:spPr>
          <a:xfrm>
            <a:off x="6537763" y="215775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ZoneTexte 81"/>
          <p:cNvSpPr txBox="1"/>
          <p:nvPr/>
        </p:nvSpPr>
        <p:spPr>
          <a:xfrm>
            <a:off x="6884875" y="2521533"/>
            <a:ext cx="1718526" cy="338554"/>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a:t>
            </a:r>
            <a:r>
              <a:rPr lang="fr-FR" sz="1600" dirty="0" smtClean="0">
                <a:solidFill>
                  <a:srgbClr val="434343"/>
                </a:solidFill>
                <a:uFill>
                  <a:noFill/>
                </a:uFill>
                <a:latin typeface="Roboto Condensed Light"/>
                <a:ea typeface="Roboto Condensed Light"/>
                <a:cs typeface="Roboto Condensed Light"/>
              </a:rPr>
              <a:t>0,725</a:t>
            </a:r>
            <a:endParaRPr lang="fr-FR" sz="1600" dirty="0">
              <a:solidFill>
                <a:srgbClr val="434343"/>
              </a:solidFill>
              <a:uFill>
                <a:noFill/>
              </a:uFill>
              <a:latin typeface="Roboto Condensed Light"/>
              <a:ea typeface="Roboto Condensed Light"/>
              <a:cs typeface="Roboto Condensed Light"/>
            </a:endParaRPr>
          </a:p>
        </p:txBody>
      </p:sp>
      <p:sp>
        <p:nvSpPr>
          <p:cNvPr id="47" name="Google Shape;225;p38"/>
          <p:cNvSpPr txBox="1"/>
          <p:nvPr/>
        </p:nvSpPr>
        <p:spPr>
          <a:xfrm>
            <a:off x="6072214" y="3069505"/>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P</a:t>
            </a:r>
            <a:r>
              <a:rPr lang="fr-FR" dirty="0" smtClean="0"/>
              <a:t>olynomial </a:t>
            </a:r>
            <a:r>
              <a:rPr lang="fr-FR" dirty="0"/>
              <a:t>SVM</a:t>
            </a:r>
            <a:endParaRPr lang="fr-FR" dirty="0">
              <a:sym typeface="Exo 2"/>
            </a:endParaRPr>
          </a:p>
        </p:txBody>
      </p:sp>
      <p:sp>
        <p:nvSpPr>
          <p:cNvPr id="64" name="Rectangle avec coins rognés en diagonale 63"/>
          <p:cNvSpPr/>
          <p:nvPr/>
        </p:nvSpPr>
        <p:spPr>
          <a:xfrm>
            <a:off x="6537763" y="298101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p:cNvSpPr/>
          <p:nvPr/>
        </p:nvSpPr>
        <p:spPr>
          <a:xfrm>
            <a:off x="6886527" y="3465082"/>
            <a:ext cx="1499128" cy="338554"/>
          </a:xfrm>
          <a:prstGeom prst="rect">
            <a:avLst/>
          </a:prstGeom>
        </p:spPr>
        <p:txBody>
          <a:bodyPr wrap="none">
            <a:spAutoFit/>
          </a:bodyPr>
          <a:lstStyle/>
          <a:p>
            <a:r>
              <a:rPr lang="fr-FR" sz="1600" dirty="0">
                <a:solidFill>
                  <a:srgbClr val="434343"/>
                </a:solidFill>
                <a:uFill>
                  <a:noFill/>
                </a:uFill>
                <a:latin typeface="Roboto Condensed Light"/>
                <a:ea typeface="Roboto Condensed Light"/>
                <a:cs typeface="Roboto Condensed Light"/>
                <a:sym typeface="Roboto Condensed Light"/>
              </a:rPr>
              <a:t>Roc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AUC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 0,658</a:t>
            </a:r>
          </a:p>
        </p:txBody>
      </p:sp>
      <p:sp>
        <p:nvSpPr>
          <p:cNvPr id="68" name="ZoneTexte 67"/>
          <p:cNvSpPr txBox="1"/>
          <p:nvPr/>
        </p:nvSpPr>
        <p:spPr>
          <a:xfrm>
            <a:off x="4363819" y="1474354"/>
            <a:ext cx="1909195" cy="2215991"/>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a:t>
            </a:r>
            <a:r>
              <a:rPr lang="fr-FR" sz="1600" dirty="0" smtClean="0">
                <a:solidFill>
                  <a:srgbClr val="434343"/>
                </a:solidFill>
                <a:uFill>
                  <a:noFill/>
                </a:uFill>
                <a:latin typeface="Roboto Condensed Light"/>
                <a:ea typeface="Roboto Condensed Light"/>
                <a:cs typeface="Roboto Condensed Light"/>
                <a:sym typeface="Roboto Condensed Light"/>
              </a:rPr>
              <a:t>Combinaisons</a:t>
            </a:r>
            <a:r>
              <a:rPr lang="fr-FR" sz="1600" dirty="0">
                <a:solidFill>
                  <a:srgbClr val="434343"/>
                </a:solidFill>
                <a:uFill>
                  <a:noFill/>
                </a:uFill>
                <a:latin typeface="Roboto Condensed Light"/>
                <a:ea typeface="Roboto Condensed Light"/>
                <a:cs typeface="Roboto Condensed Light"/>
                <a:sym typeface="Roboto Condensed Light"/>
              </a:rPr>
              <a:t> </a:t>
            </a:r>
            <a:endParaRPr lang="fr-FR" sz="1600" dirty="0" smtClean="0">
              <a:solidFill>
                <a:srgbClr val="434343"/>
              </a:solidFill>
              <a:uFill>
                <a:noFill/>
              </a:uFill>
              <a:latin typeface="Roboto Condensed Light"/>
              <a:ea typeface="Roboto Condensed Light"/>
              <a:cs typeface="Roboto Condensed Light"/>
              <a:sym typeface="Roboto Condensed Light"/>
            </a:endParaRP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smtClean="0">
                <a:solidFill>
                  <a:srgbClr val="434343"/>
                </a:solidFill>
                <a:uFill>
                  <a:noFill/>
                </a:uFill>
                <a:latin typeface="Roboto Condensed Light"/>
                <a:ea typeface="Roboto Condensed Light"/>
                <a:cs typeface="Roboto Condensed Light"/>
                <a:sym typeface="Roboto Condensed Light"/>
              </a:rPr>
              <a:t>13 </a:t>
            </a:r>
            <a:r>
              <a:rPr lang="fr-FR" sz="1600" dirty="0">
                <a:solidFill>
                  <a:srgbClr val="434343"/>
                </a:solidFill>
                <a:uFill>
                  <a:noFill/>
                </a:uFill>
                <a:latin typeface="Roboto Condensed Light"/>
                <a:ea typeface="Roboto Condensed Light"/>
                <a:cs typeface="Roboto Condensed Light"/>
                <a:sym typeface="Roboto Condensed Light"/>
              </a:rPr>
              <a:t>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smtClean="0">
                <a:solidFill>
                  <a:srgbClr val="434343"/>
                </a:solidFill>
                <a:uFill>
                  <a:noFill/>
                </a:uFill>
                <a:latin typeface="Roboto Condensed Light"/>
                <a:ea typeface="Roboto Condensed Light"/>
                <a:cs typeface="Roboto Condensed Light"/>
                <a:sym typeface="Roboto Condensed Light"/>
              </a:rPr>
              <a:t>possiblilités</a:t>
            </a:r>
            <a:r>
              <a:rPr lang="fr-FR" sz="1600" dirty="0" smtClean="0">
                <a:solidFill>
                  <a:srgbClr val="434343"/>
                </a:solidFill>
                <a:uFill>
                  <a:noFill/>
                </a:uFill>
                <a:latin typeface="Roboto Condensed Light"/>
                <a:ea typeface="Roboto Condensed Light"/>
                <a:cs typeface="Roboto Condensed Light"/>
                <a:sym typeface="Roboto Condensed Light"/>
              </a:rPr>
              <a:t> </a:t>
            </a:r>
          </a:p>
          <a:p>
            <a:r>
              <a:rPr lang="fr-FR" dirty="0" smtClean="0">
                <a:solidFill>
                  <a:srgbClr val="0070C0"/>
                </a:solidFill>
                <a:uFill>
                  <a:noFill/>
                </a:uFill>
                <a:latin typeface="Roboto Condensed Light"/>
                <a:ea typeface="Roboto Condensed Light"/>
                <a:cs typeface="Roboto Condensed Light"/>
                <a:sym typeface="Roboto Condensed Light"/>
              </a:rPr>
              <a:t>(choix de 20 selon la littérature)</a:t>
            </a:r>
            <a:endParaRPr lang="fr-FR" dirty="0">
              <a:solidFill>
                <a:srgbClr val="0070C0"/>
              </a:solidFill>
              <a:uFill>
                <a:noFill/>
              </a:uFill>
              <a:latin typeface="Roboto Condensed Light"/>
              <a:ea typeface="Roboto Condensed Light"/>
              <a:cs typeface="Roboto Condensed Light"/>
              <a:sym typeface="Roboto Condensed Light"/>
            </a:endParaRPr>
          </a:p>
          <a:p>
            <a:endParaRPr lang="fr-FR" sz="1600" dirty="0" smtClean="0">
              <a:solidFill>
                <a:srgbClr val="434343"/>
              </a:solidFill>
              <a:uFill>
                <a:noFill/>
              </a:uFill>
              <a:latin typeface="Roboto Condensed Light"/>
              <a:ea typeface="Roboto Condensed Light"/>
              <a:cs typeface="Roboto Condensed Light"/>
              <a:sym typeface="Roboto Condensed Light"/>
            </a:endParaRPr>
          </a:p>
          <a:p>
            <a:r>
              <a:rPr lang="fr-FR" sz="1600" dirty="0" smtClean="0">
                <a:solidFill>
                  <a:srgbClr val="434343"/>
                </a:solidFill>
                <a:uFill>
                  <a:noFill/>
                </a:uFill>
                <a:latin typeface="Roboto Condensed Light"/>
                <a:ea typeface="Roboto Condensed Light"/>
                <a:cs typeface="Roboto Condensed Light"/>
                <a:sym typeface="Roboto Condensed Light"/>
              </a:rPr>
              <a:t>Cross </a:t>
            </a:r>
            <a:r>
              <a:rPr lang="fr-FR" sz="1600" dirty="0">
                <a:solidFill>
                  <a:srgbClr val="434343"/>
                </a:solidFill>
                <a:uFill>
                  <a:noFill/>
                </a:uFill>
                <a:latin typeface="Roboto Condensed Light"/>
                <a:ea typeface="Roboto Condensed Light"/>
                <a:cs typeface="Roboto Condensed Light"/>
                <a:sym typeface="Roboto Condensed Light"/>
              </a:rPr>
              <a:t>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9" name="Image 68"/>
          <p:cNvPicPr>
            <a:picLocks noChangeAspect="1"/>
          </p:cNvPicPr>
          <p:nvPr/>
        </p:nvPicPr>
        <p:blipFill>
          <a:blip r:embed="rId5"/>
          <a:stretch>
            <a:fillRect/>
          </a:stretch>
        </p:blipFill>
        <p:spPr>
          <a:xfrm>
            <a:off x="4192213" y="619527"/>
            <a:ext cx="2650904" cy="435863"/>
          </a:xfrm>
          <a:prstGeom prst="rect">
            <a:avLst/>
          </a:prstGeom>
        </p:spPr>
      </p:pic>
      <p:sp>
        <p:nvSpPr>
          <p:cNvPr id="3" name="ZoneTexte 2"/>
          <p:cNvSpPr txBox="1"/>
          <p:nvPr/>
        </p:nvSpPr>
        <p:spPr>
          <a:xfrm>
            <a:off x="5465618" y="4017818"/>
            <a:ext cx="3553696" cy="584775"/>
          </a:xfrm>
          <a:prstGeom prst="rect">
            <a:avLst/>
          </a:prstGeom>
          <a:noFill/>
        </p:spPr>
        <p:txBody>
          <a:bodyPr wrap="square" rtlCol="0">
            <a:spAutoFit/>
          </a:bodyPr>
          <a:lstStyle/>
          <a:p>
            <a:pPr algn="ctr"/>
            <a:r>
              <a:rPr lang="fr-FR" sz="1600" dirty="0">
                <a:solidFill>
                  <a:srgbClr val="C00000"/>
                </a:solidFill>
                <a:uFill>
                  <a:noFill/>
                </a:uFill>
                <a:latin typeface="Roboto Condensed Light"/>
                <a:ea typeface="Roboto Condensed Light"/>
                <a:cs typeface="Roboto Condensed Light"/>
              </a:rPr>
              <a:t>Selon le choix de </a:t>
            </a:r>
            <a:r>
              <a:rPr lang="fr-FR" sz="1600" dirty="0" err="1">
                <a:solidFill>
                  <a:srgbClr val="C00000"/>
                </a:solidFill>
                <a:uFill>
                  <a:noFill/>
                </a:uFill>
                <a:latin typeface="Roboto Condensed Light"/>
                <a:ea typeface="Roboto Condensed Light"/>
                <a:cs typeface="Roboto Condensed Light"/>
              </a:rPr>
              <a:t>metric</a:t>
            </a:r>
            <a:r>
              <a:rPr lang="fr-FR" sz="1600" dirty="0">
                <a:solidFill>
                  <a:srgbClr val="C00000"/>
                </a:solidFill>
                <a:uFill>
                  <a:noFill/>
                </a:uFill>
                <a:latin typeface="Roboto Condensed Light"/>
                <a:ea typeface="Roboto Condensed Light"/>
                <a:cs typeface="Roboto Condensed Light"/>
              </a:rPr>
              <a:t>, pas le même « best model »</a:t>
            </a:r>
          </a:p>
        </p:txBody>
      </p:sp>
      <p:pic>
        <p:nvPicPr>
          <p:cNvPr id="4" name="Image 3"/>
          <p:cNvPicPr>
            <a:picLocks noChangeAspect="1"/>
          </p:cNvPicPr>
          <p:nvPr/>
        </p:nvPicPr>
        <p:blipFill>
          <a:blip r:embed="rId6"/>
          <a:stretch>
            <a:fillRect/>
          </a:stretch>
        </p:blipFill>
        <p:spPr>
          <a:xfrm>
            <a:off x="0" y="4404315"/>
            <a:ext cx="9209502" cy="693434"/>
          </a:xfrm>
          <a:prstGeom prst="rect">
            <a:avLst/>
          </a:prstGeom>
        </p:spPr>
      </p:pic>
      <p:sp>
        <p:nvSpPr>
          <p:cNvPr id="5" name="Rectangle 4"/>
          <p:cNvSpPr/>
          <p:nvPr/>
        </p:nvSpPr>
        <p:spPr>
          <a:xfrm>
            <a:off x="2564674" y="4816775"/>
            <a:ext cx="6579326" cy="1981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9216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p:bldP spid="67" grpId="0" animBg="1"/>
      <p:bldP spid="80" grpId="0"/>
      <p:bldP spid="81" grpId="0" animBg="1"/>
      <p:bldP spid="82" grpId="0"/>
      <p:bldP spid="47" grpId="0"/>
      <p:bldP spid="64" grpId="0" animBg="1"/>
      <p:bldP spid="2" grpId="0"/>
      <p:bldP spid="3" grpId="0"/>
      <p:bldP spid="5" grpId="0" animBg="1"/>
      <p:bldP spid="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 y="87100"/>
            <a:ext cx="3586655" cy="1040130"/>
          </a:xfrm>
          <a:prstGeom prst="rect">
            <a:avLst/>
          </a:prstGeom>
        </p:spPr>
      </p:pic>
      <p:sp>
        <p:nvSpPr>
          <p:cNvPr id="4" name="Google Shape;222;p38"/>
          <p:cNvSpPr/>
          <p:nvPr/>
        </p:nvSpPr>
        <p:spPr>
          <a:xfrm>
            <a:off x="395548" y="164449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5" name="Google Shape;227;p38"/>
          <p:cNvSpPr txBox="1"/>
          <p:nvPr/>
        </p:nvSpPr>
        <p:spPr>
          <a:xfrm>
            <a:off x="431262" y="1638575"/>
            <a:ext cx="2388881" cy="34053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 avec toutes les var</a:t>
            </a:r>
            <a:endParaRPr b="1" dirty="0">
              <a:solidFill>
                <a:srgbClr val="FFFFFF"/>
              </a:solidFill>
              <a:latin typeface="Exo 2"/>
              <a:ea typeface="Exo 2"/>
              <a:cs typeface="Exo 2"/>
              <a:sym typeface="Exo 2"/>
            </a:endParaRPr>
          </a:p>
        </p:txBody>
      </p:sp>
      <p:sp>
        <p:nvSpPr>
          <p:cNvPr id="6" name="Google Shape;222;p38"/>
          <p:cNvSpPr/>
          <p:nvPr/>
        </p:nvSpPr>
        <p:spPr>
          <a:xfrm>
            <a:off x="382430" y="234097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p38"/>
          <p:cNvSpPr txBox="1"/>
          <p:nvPr/>
        </p:nvSpPr>
        <p:spPr>
          <a:xfrm>
            <a:off x="431262" y="2374265"/>
            <a:ext cx="2388881" cy="326489"/>
          </a:xfrm>
          <a:prstGeom prst="rect">
            <a:avLst/>
          </a:prstGeom>
          <a:noFill/>
          <a:ln>
            <a:noFill/>
          </a:ln>
        </p:spPr>
        <p:txBody>
          <a:bodyPr spcFirstLastPara="1" wrap="square" lIns="91425" tIns="91425" rIns="91425" bIns="91425" anchor="b" anchorCtr="0">
            <a:noAutofit/>
          </a:bodyPr>
          <a:lstStyle/>
          <a:p>
            <a:pPr algn="ctr"/>
            <a:r>
              <a:rPr lang="fr-FR" b="1" dirty="0" err="1">
                <a:solidFill>
                  <a:srgbClr val="FFFFFF"/>
                </a:solidFill>
                <a:latin typeface="Exo 2"/>
                <a:ea typeface="Exo 2"/>
                <a:cs typeface="Exo 2"/>
              </a:rPr>
              <a:t>Deep</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learning</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Keras</a:t>
            </a:r>
            <a:endParaRPr lang="fr-FR" b="1" dirty="0">
              <a:solidFill>
                <a:srgbClr val="FFFFFF"/>
              </a:solidFill>
              <a:latin typeface="Exo 2"/>
              <a:ea typeface="Exo 2"/>
              <a:cs typeface="Exo 2"/>
            </a:endParaRPr>
          </a:p>
        </p:txBody>
      </p:sp>
      <p:sp>
        <p:nvSpPr>
          <p:cNvPr id="8" name="ZoneTexte 7"/>
          <p:cNvSpPr txBox="1"/>
          <p:nvPr/>
        </p:nvSpPr>
        <p:spPr>
          <a:xfrm>
            <a:off x="2971800" y="1572792"/>
            <a:ext cx="2242936"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44 variables, </a:t>
            </a:r>
          </a:p>
          <a:p>
            <a:r>
              <a:rPr lang="fr-FR" dirty="0">
                <a:solidFill>
                  <a:srgbClr val="434343"/>
                </a:solidFill>
                <a:uFill>
                  <a:noFill/>
                </a:uFill>
                <a:latin typeface="Roboto Condensed Light"/>
                <a:ea typeface="Roboto Condensed Light"/>
                <a:cs typeface="Roboto Condensed Light"/>
              </a:rPr>
              <a:t>34 catégoriques, 8 continues</a:t>
            </a:r>
          </a:p>
        </p:txBody>
      </p:sp>
      <p:sp>
        <p:nvSpPr>
          <p:cNvPr id="9" name="Accolade fermante 8"/>
          <p:cNvSpPr/>
          <p:nvPr/>
        </p:nvSpPr>
        <p:spPr>
          <a:xfrm>
            <a:off x="5056975" y="1655989"/>
            <a:ext cx="254000" cy="881520"/>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p:cNvSpPr txBox="1"/>
          <p:nvPr/>
        </p:nvSpPr>
        <p:spPr>
          <a:xfrm>
            <a:off x="5362661" y="1851045"/>
            <a:ext cx="997499" cy="523220"/>
          </a:xfrm>
          <a:prstGeom prst="rect">
            <a:avLst/>
          </a:prstGeom>
          <a:noFill/>
        </p:spPr>
        <p:txBody>
          <a:bodyPr wrap="square" rtlCol="0">
            <a:spAutoFit/>
          </a:bodyPr>
          <a:lstStyle/>
          <a:p>
            <a:pPr algn="ctr"/>
            <a:r>
              <a:rPr lang="fr-FR" dirty="0">
                <a:solidFill>
                  <a:srgbClr val="434343"/>
                </a:solidFill>
                <a:uFill>
                  <a:noFill/>
                </a:uFill>
                <a:latin typeface="Roboto Condensed Light"/>
                <a:ea typeface="Roboto Condensed Light"/>
                <a:cs typeface="Roboto Condensed Light"/>
                <a:sym typeface="Roboto Condensed Light"/>
              </a:rPr>
              <a:t>Cross </a:t>
            </a:r>
          </a:p>
          <a:p>
            <a:pPr algn="ctr"/>
            <a:r>
              <a:rPr lang="fr-FR" dirty="0">
                <a:solidFill>
                  <a:srgbClr val="434343"/>
                </a:solidFill>
                <a:uFill>
                  <a:noFill/>
                </a:uFill>
                <a:latin typeface="Roboto Condensed Light"/>
                <a:ea typeface="Roboto Condensed Light"/>
                <a:cs typeface="Roboto Condensed Light"/>
                <a:sym typeface="Roboto Condensed Light"/>
              </a:rPr>
              <a:t>Validation</a:t>
            </a:r>
          </a:p>
        </p:txBody>
      </p:sp>
      <p:cxnSp>
        <p:nvCxnSpPr>
          <p:cNvPr id="11" name="Connecteur droit avec flèche 10"/>
          <p:cNvCxnSpPr/>
          <p:nvPr/>
        </p:nvCxnSpPr>
        <p:spPr>
          <a:xfrm>
            <a:off x="6215852" y="2096012"/>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831185" y="1851045"/>
            <a:ext cx="1718526" cy="1323439"/>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0,857</a:t>
            </a:r>
          </a:p>
          <a:p>
            <a:r>
              <a:rPr lang="fr-FR" sz="1600" dirty="0">
                <a:solidFill>
                  <a:srgbClr val="434343"/>
                </a:solidFill>
                <a:uFill>
                  <a:noFill/>
                </a:uFill>
                <a:latin typeface="Roboto Condensed Light"/>
                <a:ea typeface="Roboto Condensed Light"/>
                <a:cs typeface="Roboto Condensed Light"/>
                <a:sym typeface="Roboto Condensed Light"/>
              </a:rPr>
              <a:t>Roc AUC = </a:t>
            </a:r>
            <a:r>
              <a:rPr lang="fr-FR" sz="1600" dirty="0" smtClean="0">
                <a:solidFill>
                  <a:srgbClr val="434343"/>
                </a:solidFill>
                <a:uFill>
                  <a:noFill/>
                </a:uFill>
                <a:latin typeface="Roboto Condensed Light"/>
                <a:ea typeface="Roboto Condensed Light"/>
                <a:cs typeface="Roboto Condensed Light"/>
                <a:sym typeface="Roboto Condensed Light"/>
              </a:rPr>
              <a:t>0,865</a:t>
            </a:r>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b="1" dirty="0">
                <a:solidFill>
                  <a:srgbClr val="C00000"/>
                </a:solidFill>
                <a:uFill>
                  <a:noFill/>
                </a:uFill>
                <a:latin typeface="Roboto Condensed Light"/>
                <a:ea typeface="Roboto Condensed Light"/>
                <a:cs typeface="Roboto Condensed Light"/>
                <a:sym typeface="Roboto Condensed Light"/>
              </a:rPr>
              <a:t>Mieux que </a:t>
            </a:r>
            <a:r>
              <a:rPr lang="fr-FR" sz="1600" b="1" dirty="0" err="1" smtClean="0">
                <a:solidFill>
                  <a:srgbClr val="C00000"/>
                </a:solidFill>
                <a:uFill>
                  <a:noFill/>
                </a:uFill>
                <a:latin typeface="Roboto Condensed Light"/>
                <a:ea typeface="Roboto Condensed Light"/>
                <a:cs typeface="Roboto Condensed Light"/>
                <a:sym typeface="Roboto Condensed Light"/>
              </a:rPr>
              <a:t>Boosted</a:t>
            </a:r>
            <a:r>
              <a:rPr lang="fr-FR" sz="1600" b="1" dirty="0" smtClean="0">
                <a:solidFill>
                  <a:srgbClr val="C00000"/>
                </a:solidFill>
                <a:uFill>
                  <a:noFill/>
                </a:uFill>
                <a:latin typeface="Roboto Condensed Light"/>
                <a:ea typeface="Roboto Condensed Light"/>
                <a:cs typeface="Roboto Condensed Light"/>
                <a:sym typeface="Roboto Condensed Light"/>
              </a:rPr>
              <a:t> </a:t>
            </a:r>
            <a:r>
              <a:rPr lang="fr-FR" sz="1600" b="1" dirty="0" err="1" smtClean="0">
                <a:solidFill>
                  <a:srgbClr val="C00000"/>
                </a:solidFill>
                <a:uFill>
                  <a:noFill/>
                </a:uFill>
                <a:latin typeface="Roboto Condensed Light"/>
                <a:ea typeface="Roboto Condensed Light"/>
                <a:cs typeface="Roboto Condensed Light"/>
                <a:sym typeface="Roboto Condensed Light"/>
              </a:rPr>
              <a:t>Trees</a:t>
            </a:r>
            <a:r>
              <a:rPr lang="fr-FR" sz="1600" b="1" dirty="0" smtClean="0">
                <a:solidFill>
                  <a:srgbClr val="C00000"/>
                </a:solidFill>
                <a:uFill>
                  <a:noFill/>
                </a:uFill>
                <a:latin typeface="Roboto Condensed Light"/>
                <a:ea typeface="Roboto Condensed Light"/>
                <a:cs typeface="Roboto Condensed Light"/>
                <a:sym typeface="Roboto Condensed Light"/>
              </a:rPr>
              <a:t> ou Polynomial SVM</a:t>
            </a:r>
            <a:endParaRPr lang="fr-FR" sz="1600" b="1" dirty="0">
              <a:solidFill>
                <a:srgbClr val="C00000"/>
              </a:solidFill>
              <a:uFill>
                <a:noFill/>
              </a:uFill>
              <a:latin typeface="Roboto Condensed Light"/>
              <a:ea typeface="Roboto Condensed Light"/>
              <a:cs typeface="Roboto Condensed Light"/>
              <a:sym typeface="Roboto Condensed Light"/>
            </a:endParaRPr>
          </a:p>
        </p:txBody>
      </p:sp>
      <p:pic>
        <p:nvPicPr>
          <p:cNvPr id="13" name="Image 12"/>
          <p:cNvPicPr>
            <a:picLocks noChangeAspect="1"/>
          </p:cNvPicPr>
          <p:nvPr/>
        </p:nvPicPr>
        <p:blipFill>
          <a:blip r:embed="rId4"/>
          <a:stretch>
            <a:fillRect/>
          </a:stretch>
        </p:blipFill>
        <p:spPr>
          <a:xfrm>
            <a:off x="337080" y="3192855"/>
            <a:ext cx="5053802" cy="1334431"/>
          </a:xfrm>
          <a:prstGeom prst="rect">
            <a:avLst/>
          </a:prstGeom>
        </p:spPr>
      </p:pic>
      <p:sp>
        <p:nvSpPr>
          <p:cNvPr id="14" name="ZoneTexte 13"/>
          <p:cNvSpPr txBox="1"/>
          <p:nvPr/>
        </p:nvSpPr>
        <p:spPr>
          <a:xfrm>
            <a:off x="5709598" y="3321461"/>
            <a:ext cx="3088038" cy="584775"/>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Prédiction sur la partie Test avec modèle </a:t>
            </a:r>
            <a:r>
              <a:rPr lang="fr-FR" sz="1600" dirty="0" err="1">
                <a:solidFill>
                  <a:srgbClr val="434343"/>
                </a:solidFill>
                <a:uFill>
                  <a:noFill/>
                </a:uFill>
                <a:latin typeface="Roboto Condensed Light"/>
                <a:ea typeface="Roboto Condensed Light"/>
                <a:cs typeface="Roboto Condensed Light"/>
                <a:sym typeface="Roboto Condensed Light"/>
              </a:rPr>
              <a:t>Keras</a:t>
            </a:r>
            <a:endParaRPr lang="fr-FR" sz="1600" dirty="0">
              <a:solidFill>
                <a:srgbClr val="434343"/>
              </a:solidFill>
              <a:uFill>
                <a:noFill/>
              </a:uFill>
              <a:latin typeface="Roboto Condensed Light"/>
              <a:ea typeface="Roboto Condensed Light"/>
              <a:cs typeface="Roboto Condensed Light"/>
              <a:sym typeface="Roboto Condensed Light"/>
            </a:endParaRPr>
          </a:p>
        </p:txBody>
      </p:sp>
      <p:sp>
        <p:nvSpPr>
          <p:cNvPr id="15" name="Rectangle à coins arrondis 14"/>
          <p:cNvSpPr/>
          <p:nvPr/>
        </p:nvSpPr>
        <p:spPr>
          <a:xfrm>
            <a:off x="4274127" y="3321461"/>
            <a:ext cx="1088534" cy="53860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5709598" y="3935524"/>
            <a:ext cx="1718526" cy="584775"/>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a:t>
            </a:r>
            <a:r>
              <a:rPr lang="fr-FR" sz="1600" dirty="0" smtClean="0">
                <a:solidFill>
                  <a:srgbClr val="434343"/>
                </a:solidFill>
                <a:uFill>
                  <a:noFill/>
                </a:uFill>
                <a:latin typeface="Roboto Condensed Light"/>
                <a:ea typeface="Roboto Condensed Light"/>
                <a:cs typeface="Roboto Condensed Light"/>
              </a:rPr>
              <a:t>0,836</a:t>
            </a:r>
            <a:endParaRPr lang="fr-FR" sz="1600" dirty="0">
              <a:solidFill>
                <a:srgbClr val="434343"/>
              </a:solidFill>
              <a:uFill>
                <a:noFill/>
              </a:uFill>
              <a:latin typeface="Roboto Condensed Light"/>
              <a:ea typeface="Roboto Condensed Light"/>
              <a:cs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Roc AUC = </a:t>
            </a:r>
            <a:r>
              <a:rPr lang="fr-FR" sz="1600" dirty="0" smtClean="0">
                <a:solidFill>
                  <a:srgbClr val="434343"/>
                </a:solidFill>
                <a:uFill>
                  <a:noFill/>
                </a:uFill>
                <a:latin typeface="Roboto Condensed Light"/>
                <a:ea typeface="Roboto Condensed Light"/>
                <a:cs typeface="Roboto Condensed Light"/>
                <a:sym typeface="Roboto Condensed Light"/>
              </a:rPr>
              <a:t>0,812</a:t>
            </a:r>
            <a:endParaRPr lang="fr-FR" sz="1600" dirty="0">
              <a:solidFill>
                <a:srgbClr val="434343"/>
              </a:solidFill>
              <a:uFill>
                <a:noFill/>
              </a:u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5142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animBg="1"/>
      <p:bldP spid="10" grpId="0"/>
      <p:bldP spid="15" grpId="0"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34283" y="2109038"/>
            <a:ext cx="5195700" cy="1921200"/>
          </a:xfrm>
          <a:prstGeom prst="rect">
            <a:avLst/>
          </a:prstGeom>
        </p:spPr>
        <p:txBody>
          <a:bodyPr spcFirstLastPara="1" wrap="square" lIns="91425" tIns="91425" rIns="91425" bIns="91425" anchor="ctr" anchorCtr="0">
            <a:noAutofit/>
          </a:bodyPr>
          <a:lstStyle/>
          <a:p>
            <a:r>
              <a:rPr lang="fr-FR" dirty="0" err="1"/>
              <a:t>Interpretable</a:t>
            </a:r>
            <a:r>
              <a:rPr lang="fr-FR" dirty="0"/>
              <a:t> Machine Learning</a:t>
            </a:r>
            <a:br>
              <a:rPr lang="fr-FR" dirty="0"/>
            </a:br>
            <a:endParaRPr dirty="0"/>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438" name="Google Shape;438;p48"/>
          <p:cNvSpPr txBox="1">
            <a:spLocks noGrp="1"/>
          </p:cNvSpPr>
          <p:nvPr>
            <p:ph type="subTitle" idx="1"/>
          </p:nvPr>
        </p:nvSpPr>
        <p:spPr>
          <a:xfrm>
            <a:off x="1134282" y="3545629"/>
            <a:ext cx="3630757"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Identification des variables “contributeurs” de la prédiction de gravité d’accident corporel</a:t>
            </a:r>
            <a:endParaRPr dirty="0">
              <a:solidFill>
                <a:srgbClr val="0070C0"/>
              </a:solidFill>
            </a:endParaRPr>
          </a:p>
        </p:txBody>
      </p:sp>
      <p:cxnSp>
        <p:nvCxnSpPr>
          <p:cNvPr id="439" name="Google Shape;439;p48"/>
          <p:cNvCxnSpPr/>
          <p:nvPr/>
        </p:nvCxnSpPr>
        <p:spPr>
          <a:xfrm>
            <a:off x="-45720" y="354059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54125" y="933450"/>
            <a:ext cx="7142966" cy="2059132"/>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fr-FR" b="1" dirty="0" err="1">
                <a:latin typeface="Exo 2"/>
                <a:ea typeface="Exo 2"/>
                <a:cs typeface="Exo 2"/>
                <a:sym typeface="Exo 2"/>
              </a:rPr>
              <a:t>Interpretable</a:t>
            </a:r>
            <a:r>
              <a:rPr lang="fr-FR" b="1" dirty="0">
                <a:latin typeface="Exo 2"/>
                <a:ea typeface="Exo 2"/>
                <a:cs typeface="Exo 2"/>
                <a:sym typeface="Exo 2"/>
              </a:rPr>
              <a:t> </a:t>
            </a:r>
            <a:r>
              <a:rPr lang="fr-FR" b="1" dirty="0" err="1">
                <a:latin typeface="Exo 2"/>
                <a:ea typeface="Exo 2"/>
                <a:cs typeface="Exo 2"/>
                <a:sym typeface="Exo 2"/>
              </a:rPr>
              <a:t>models</a:t>
            </a:r>
            <a:r>
              <a:rPr lang="en" b="1" dirty="0">
                <a:latin typeface="Exo 2"/>
                <a:ea typeface="Exo 2"/>
                <a:cs typeface="Exo 2"/>
                <a:sym typeface="Exo 2"/>
              </a:rPr>
              <a:t>  </a:t>
            </a:r>
            <a:r>
              <a:rPr lang="en" b="1" dirty="0">
                <a:solidFill>
                  <a:srgbClr val="434343"/>
                </a:solidFill>
                <a:latin typeface="Exo 2"/>
                <a:ea typeface="Exo 2"/>
                <a:cs typeface="Exo 2"/>
                <a:sym typeface="Exo 2"/>
              </a:rPr>
              <a:t>: </a:t>
            </a:r>
            <a:r>
              <a:rPr lang="en" b="1" dirty="0">
                <a:solidFill>
                  <a:srgbClr val="0070C0"/>
                </a:solidFill>
                <a:latin typeface="Exo 2"/>
                <a:ea typeface="Exo 2"/>
                <a:cs typeface="Exo 2"/>
                <a:sym typeface="Exo 2"/>
              </a:rPr>
              <a:t>logistic</a:t>
            </a:r>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r>
              <a:rPr lang="fr-FR" b="1" dirty="0">
                <a:latin typeface="Exo 2"/>
                <a:ea typeface="Exo 2"/>
                <a:cs typeface="Exo 2"/>
              </a:rPr>
              <a:t>Model-</a:t>
            </a:r>
            <a:r>
              <a:rPr lang="fr-FR" b="1" dirty="0" err="1">
                <a:latin typeface="Exo 2"/>
                <a:ea typeface="Exo 2"/>
                <a:cs typeface="Exo 2"/>
              </a:rPr>
              <a:t>Agnostic</a:t>
            </a:r>
            <a:r>
              <a:rPr lang="fr-FR" b="1" dirty="0">
                <a:latin typeface="Exo 2"/>
                <a:ea typeface="Exo 2"/>
                <a:cs typeface="Exo 2"/>
              </a:rPr>
              <a:t> </a:t>
            </a:r>
            <a:r>
              <a:rPr lang="fr-FR" b="1" dirty="0" err="1">
                <a:latin typeface="Exo 2"/>
                <a:ea typeface="Exo 2"/>
                <a:cs typeface="Exo 2"/>
              </a:rPr>
              <a:t>Methods</a:t>
            </a:r>
            <a:r>
              <a:rPr lang="fr-FR" b="1" dirty="0">
                <a:latin typeface="Exo 2"/>
                <a:ea typeface="Exo 2"/>
                <a:cs typeface="Exo 2"/>
              </a:rPr>
              <a:t> : </a:t>
            </a:r>
            <a:r>
              <a:rPr lang="fr-FR" b="1" dirty="0">
                <a:solidFill>
                  <a:srgbClr val="0070C0"/>
                </a:solidFill>
                <a:latin typeface="Exo 2"/>
                <a:ea typeface="Exo 2"/>
                <a:cs typeface="Exo 2"/>
              </a:rPr>
              <a:t>Partial </a:t>
            </a:r>
            <a:r>
              <a:rPr lang="fr-FR" b="1" dirty="0" err="1">
                <a:solidFill>
                  <a:srgbClr val="0070C0"/>
                </a:solidFill>
                <a:latin typeface="Exo 2"/>
                <a:ea typeface="Exo 2"/>
                <a:cs typeface="Exo 2"/>
              </a:rPr>
              <a:t>Dependence</a:t>
            </a:r>
            <a:r>
              <a:rPr lang="fr-FR" b="1" dirty="0">
                <a:solidFill>
                  <a:srgbClr val="0070C0"/>
                </a:solidFill>
                <a:latin typeface="Exo 2"/>
                <a:ea typeface="Exo 2"/>
                <a:cs typeface="Exo 2"/>
              </a:rPr>
              <a:t> Plot (PDP)</a:t>
            </a:r>
          </a:p>
          <a:p>
            <a:pPr marL="152400" indent="0">
              <a:buNone/>
            </a:pPr>
            <a:endParaRPr lang="fr-FR" dirty="0"/>
          </a:p>
          <a:p>
            <a:pPr lvl="0" indent="-298450">
              <a:spcBef>
                <a:spcPts val="300"/>
              </a:spcBef>
              <a:buSzPts val="1100"/>
            </a:pPr>
            <a:r>
              <a:rPr lang="fr-FR" dirty="0"/>
              <a:t>montrent la dépendance entre la prédiction cible et les variables Xi</a:t>
            </a:r>
            <a:endParaRPr lang="fr-FR" dirty="0">
              <a:solidFill>
                <a:srgbClr val="0070C0"/>
              </a:solidFill>
            </a:endParaRPr>
          </a:p>
          <a:p>
            <a:pPr lvl="0" indent="-298450">
              <a:buSzPts val="1100"/>
            </a:pPr>
            <a:r>
              <a:rPr lang="fr-FR" dirty="0"/>
              <a:t>marginalise les valeurs des autres variables</a:t>
            </a:r>
          </a:p>
          <a:p>
            <a:pPr lvl="0" indent="-298450">
              <a:buSzPts val="1100"/>
            </a:pPr>
            <a:r>
              <a:rPr lang="fr-FR" dirty="0"/>
              <a:t>peuvent-être interprétés comme la prédiction attendue en fonction des variables d'entrée d'intérêt</a:t>
            </a:r>
          </a:p>
          <a:p>
            <a:pPr lvl="0" indent="-298450">
              <a:buSzPts val="1100"/>
            </a:pPr>
            <a:endParaRPr lang="fr-FR" dirty="0"/>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endParaRPr dirty="0">
              <a:solidFill>
                <a:srgbClr val="0070C0"/>
              </a:solidFill>
            </a:endParaRPr>
          </a:p>
        </p:txBody>
      </p:sp>
      <p:sp>
        <p:nvSpPr>
          <p:cNvPr id="4" name="Titre 3"/>
          <p:cNvSpPr>
            <a:spLocks noGrp="1"/>
          </p:cNvSpPr>
          <p:nvPr>
            <p:ph type="ctrTitle"/>
          </p:nvPr>
        </p:nvSpPr>
        <p:spPr>
          <a:xfrm>
            <a:off x="1126650" y="340150"/>
            <a:ext cx="7039449" cy="536150"/>
          </a:xfrm>
        </p:spPr>
        <p:txBody>
          <a:bodyPr/>
          <a:lstStyle/>
          <a:p>
            <a:r>
              <a:rPr lang="fr-FR" dirty="0"/>
              <a:t>Variables</a:t>
            </a:r>
            <a:r>
              <a:rPr lang="fr-FR" dirty="0">
                <a:solidFill>
                  <a:srgbClr val="0070C0"/>
                </a:solidFill>
              </a:rPr>
              <a:t> </a:t>
            </a:r>
            <a:r>
              <a:rPr lang="fr-FR" dirty="0"/>
              <a:t>“contributeurs” de la prédiction</a:t>
            </a:r>
            <a:br>
              <a:rPr lang="fr-FR" dirty="0"/>
            </a:br>
            <a:endParaRPr lang="fr-FR" sz="1400" dirty="0">
              <a:sym typeface="Roboto Condensed Light"/>
            </a:endParaRPr>
          </a:p>
        </p:txBody>
      </p:sp>
      <p:pic>
        <p:nvPicPr>
          <p:cNvPr id="3" name="Image 2"/>
          <p:cNvPicPr>
            <a:picLocks noChangeAspect="1"/>
          </p:cNvPicPr>
          <p:nvPr/>
        </p:nvPicPr>
        <p:blipFill>
          <a:blip r:embed="rId3"/>
          <a:stretch>
            <a:fillRect/>
          </a:stretch>
        </p:blipFill>
        <p:spPr>
          <a:xfrm>
            <a:off x="4752139" y="3087042"/>
            <a:ext cx="3200370" cy="1986607"/>
          </a:xfrm>
          <a:prstGeom prst="rect">
            <a:avLst/>
          </a:prstGeom>
        </p:spPr>
      </p:pic>
      <p:pic>
        <p:nvPicPr>
          <p:cNvPr id="6" name="Image 5"/>
          <p:cNvPicPr>
            <a:picLocks noChangeAspect="1"/>
          </p:cNvPicPr>
          <p:nvPr/>
        </p:nvPicPr>
        <p:blipFill>
          <a:blip r:embed="rId4"/>
          <a:stretch>
            <a:fillRect/>
          </a:stretch>
        </p:blipFill>
        <p:spPr>
          <a:xfrm>
            <a:off x="1236519" y="3087042"/>
            <a:ext cx="3178571" cy="1986607"/>
          </a:xfrm>
          <a:prstGeom prst="rect">
            <a:avLst/>
          </a:prstGeom>
        </p:spPr>
      </p:pic>
    </p:spTree>
    <p:extLst>
      <p:ext uri="{BB962C8B-B14F-4D97-AF65-F5344CB8AC3E}">
        <p14:creationId xmlns:p14="http://schemas.microsoft.com/office/powerpoint/2010/main" val="298820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r>
              <a:rPr lang="fr-FR" dirty="0"/>
              <a:t>Data Visualisation</a:t>
            </a:r>
            <a:endParaRPr dirty="0"/>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480" name="Google Shape;480;p51"/>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enter here the subtitle if you need it</a:t>
            </a:r>
          </a:p>
          <a:p>
            <a:pPr marL="0" lvl="0" indent="0" algn="l" rtl="0">
              <a:spcBef>
                <a:spcPts val="0"/>
              </a:spcBef>
              <a:spcAft>
                <a:spcPts val="0"/>
              </a:spcAft>
              <a:buNone/>
            </a:pPr>
            <a:r>
              <a:rPr lang="en" b="1" dirty="0">
                <a:solidFill>
                  <a:srgbClr val="0070C0"/>
                </a:solidFill>
              </a:rPr>
              <a:t>A toi de jouer Patice</a:t>
            </a:r>
            <a:endParaRPr b="1" dirty="0">
              <a:solidFill>
                <a:srgbClr val="0070C0"/>
              </a:solidFill>
            </a:endParaRPr>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4197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Discussion et pespectives</a:t>
            </a:r>
            <a:endParaRPr dirty="0"/>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6"/>
                                        </p:tgtEl>
                                        <p:attrNameLst>
                                          <p:attrName>style.visibility</p:attrName>
                                        </p:attrNameLst>
                                      </p:cBhvr>
                                      <p:to>
                                        <p:strVal val="visible"/>
                                      </p:to>
                                    </p:set>
                                    <p:animEffect transition="in" filter="fade">
                                      <p:cBhvr>
                                        <p:cTn id="11" dur="8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3900" y="1634837"/>
            <a:ext cx="3589200" cy="31563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fr-FR" b="1" dirty="0" smtClean="0">
                <a:latin typeface="Exo 2"/>
                <a:ea typeface="Exo 2"/>
                <a:cs typeface="Exo 2"/>
                <a:sym typeface="Exo 2"/>
              </a:rPr>
              <a:t>Limites d’études</a:t>
            </a:r>
            <a:endParaRPr lang="fr-FR" b="1" dirty="0">
              <a:latin typeface="Exo 2"/>
              <a:ea typeface="Exo 2"/>
              <a:cs typeface="Exo 2"/>
            </a:endParaRPr>
          </a:p>
          <a:p>
            <a:pPr lvl="0" indent="-298450">
              <a:spcBef>
                <a:spcPts val="300"/>
              </a:spcBef>
              <a:buSzPts val="1100"/>
            </a:pPr>
            <a:r>
              <a:rPr lang="fr-FR" dirty="0"/>
              <a:t>Donnée lié aux comportements usagers occultées (alcool, stupéfiant, vitesse…)</a:t>
            </a:r>
          </a:p>
          <a:p>
            <a:pPr marL="0" lvl="0" indent="0" algn="l" rtl="0">
              <a:spcBef>
                <a:spcPts val="0"/>
              </a:spcBef>
              <a:spcAft>
                <a:spcPts val="0"/>
              </a:spcAft>
              <a:buClr>
                <a:schemeClr val="dk1"/>
              </a:buClr>
              <a:buSzPts val="1100"/>
              <a:buFont typeface="Arial"/>
              <a:buNone/>
            </a:pPr>
            <a:endParaRPr lang="fr-FR" b="1" dirty="0">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smtClean="0">
                <a:solidFill>
                  <a:srgbClr val="434343"/>
                </a:solidFill>
                <a:latin typeface="Exo 2"/>
                <a:ea typeface="Exo 2"/>
                <a:cs typeface="Exo 2"/>
                <a:sym typeface="Exo 2"/>
              </a:rPr>
              <a:t>Gestion </a:t>
            </a:r>
            <a:r>
              <a:rPr lang="fr-FR" b="1" dirty="0">
                <a:solidFill>
                  <a:srgbClr val="434343"/>
                </a:solidFill>
                <a:latin typeface="Exo 2"/>
                <a:ea typeface="Exo 2"/>
                <a:cs typeface="Exo 2"/>
                <a:sym typeface="Exo 2"/>
              </a:rPr>
              <a:t>des secours</a:t>
            </a:r>
            <a:endParaRPr dirty="0">
              <a:solidFill>
                <a:srgbClr val="434343"/>
              </a:solidFill>
            </a:endParaRPr>
          </a:p>
          <a:p>
            <a:pPr lvl="0" indent="-298450">
              <a:spcBef>
                <a:spcPts val="300"/>
              </a:spcBef>
              <a:buSzPts val="1100"/>
            </a:pPr>
            <a:r>
              <a:rPr lang="fr-FR" sz="1100" dirty="0">
                <a:solidFill>
                  <a:schemeClr val="bg1">
                    <a:lumMod val="50000"/>
                  </a:schemeClr>
                </a:solidFill>
                <a:uFill>
                  <a:noFill/>
                </a:uFill>
              </a:rPr>
              <a:t>Dimensionnement des secours suivant les périodes à forts taux accidents</a:t>
            </a:r>
            <a:endParaRPr sz="1100" dirty="0">
              <a:solidFill>
                <a:schemeClr val="bg1">
                  <a:lumMod val="50000"/>
                </a:schemeClr>
              </a:solidFill>
            </a:endParaRPr>
          </a:p>
          <a:p>
            <a:pPr marL="457200" lvl="0" indent="-298450" algn="l" rtl="0">
              <a:spcBef>
                <a:spcPts val="0"/>
              </a:spcBef>
              <a:spcAft>
                <a:spcPts val="0"/>
              </a:spcAft>
              <a:buSzPts val="1100"/>
              <a:buChar char="■"/>
            </a:pPr>
            <a:r>
              <a:rPr lang="en-US" sz="1100" dirty="0" err="1">
                <a:solidFill>
                  <a:schemeClr val="bg1">
                    <a:lumMod val="50000"/>
                  </a:schemeClr>
                </a:solidFill>
                <a:uFill>
                  <a:noFill/>
                </a:uFill>
              </a:rPr>
              <a:t>Zonnage</a:t>
            </a:r>
            <a:r>
              <a:rPr lang="en-US" sz="1100" dirty="0">
                <a:solidFill>
                  <a:schemeClr val="bg1">
                    <a:lumMod val="50000"/>
                  </a:schemeClr>
                </a:solidFill>
                <a:uFill>
                  <a:noFill/>
                </a:uFill>
              </a:rPr>
              <a:t> des </a:t>
            </a:r>
            <a:r>
              <a:rPr lang="en-US" sz="1100" dirty="0" err="1">
                <a:solidFill>
                  <a:schemeClr val="bg1">
                    <a:lumMod val="50000"/>
                  </a:schemeClr>
                </a:solidFill>
                <a:uFill>
                  <a:noFill/>
                </a:uFill>
              </a:rPr>
              <a:t>équipes</a:t>
            </a:r>
            <a:r>
              <a:rPr lang="en-US" sz="1100" dirty="0">
                <a:solidFill>
                  <a:schemeClr val="bg1">
                    <a:lumMod val="50000"/>
                  </a:schemeClr>
                </a:solidFill>
                <a:uFill>
                  <a:noFill/>
                </a:uFill>
              </a:rPr>
              <a:t> </a:t>
            </a:r>
            <a:r>
              <a:rPr lang="en-US" sz="1100" dirty="0" err="1">
                <a:solidFill>
                  <a:schemeClr val="bg1">
                    <a:lumMod val="50000"/>
                  </a:schemeClr>
                </a:solidFill>
                <a:uFill>
                  <a:noFill/>
                </a:uFill>
              </a:rPr>
              <a:t>d’intervention</a:t>
            </a:r>
            <a:r>
              <a:rPr lang="en-US" sz="1100" dirty="0">
                <a:solidFill>
                  <a:schemeClr val="bg1">
                    <a:lumMod val="50000"/>
                  </a:schemeClr>
                </a:solidFill>
                <a:uFill>
                  <a:noFill/>
                </a:uFill>
              </a:rPr>
              <a:t> </a:t>
            </a:r>
            <a:r>
              <a:rPr lang="en-US" sz="1100" dirty="0" err="1">
                <a:solidFill>
                  <a:schemeClr val="bg1">
                    <a:lumMod val="50000"/>
                  </a:schemeClr>
                </a:solidFill>
                <a:uFill>
                  <a:noFill/>
                </a:uFill>
              </a:rPr>
              <a:t>suivant</a:t>
            </a:r>
            <a:r>
              <a:rPr lang="en-US" sz="1100" dirty="0">
                <a:solidFill>
                  <a:schemeClr val="bg1">
                    <a:lumMod val="50000"/>
                  </a:schemeClr>
                </a:solidFill>
                <a:uFill>
                  <a:noFill/>
                </a:uFill>
              </a:rPr>
              <a:t> les concentration </a:t>
            </a:r>
            <a:endParaRPr lang="en-US" sz="1100" dirty="0">
              <a:solidFill>
                <a:schemeClr val="bg1">
                  <a:lumMod val="50000"/>
                </a:schemeClr>
              </a:solidFill>
            </a:endParaRPr>
          </a:p>
          <a:p>
            <a:pPr marL="0" indent="0">
              <a:buClr>
                <a:schemeClr val="dk1"/>
              </a:buClr>
              <a:buSzPts val="1100"/>
              <a:buNone/>
            </a:pPr>
            <a:endParaRPr lang="fr-FR" b="1" dirty="0">
              <a:latin typeface="Exo 2"/>
              <a:ea typeface="Exo 2"/>
              <a:cs typeface="Exo 2"/>
              <a:sym typeface="Exo 2"/>
            </a:endParaRPr>
          </a:p>
          <a:p>
            <a:pPr marL="0" indent="0">
              <a:buClr>
                <a:schemeClr val="dk1"/>
              </a:buClr>
              <a:buSzPts val="1100"/>
              <a:buNone/>
            </a:pPr>
            <a:r>
              <a:rPr lang="fr-FR" b="1" dirty="0">
                <a:latin typeface="Exo 2"/>
                <a:ea typeface="Exo 2"/>
                <a:cs typeface="Exo 2"/>
                <a:sym typeface="Exo 2"/>
              </a:rPr>
              <a:t>Gestion des infrastructures</a:t>
            </a:r>
            <a:endParaRPr lang="fr-FR" b="1" dirty="0">
              <a:latin typeface="Exo 2"/>
              <a:ea typeface="Exo 2"/>
              <a:cs typeface="Exo 2"/>
            </a:endParaRPr>
          </a:p>
          <a:p>
            <a:pPr lvl="0" indent="-298450">
              <a:spcBef>
                <a:spcPts val="300"/>
              </a:spcBef>
              <a:buSzPts val="1100"/>
            </a:pPr>
            <a:r>
              <a:rPr lang="fr-FR" sz="1100" dirty="0"/>
              <a:t>Modification des zones à forts risque</a:t>
            </a:r>
            <a:endParaRPr sz="1100"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Discussion </a:t>
            </a:r>
            <a:r>
              <a:rPr lang="en" dirty="0">
                <a:solidFill>
                  <a:srgbClr val="0070C0"/>
                </a:solidFill>
              </a:rPr>
              <a:t>(A compléter)</a:t>
            </a:r>
            <a:endParaRPr dirty="0">
              <a:solidFill>
                <a:srgbClr val="0070C0"/>
              </a:solidFill>
            </a:endParaRPr>
          </a:p>
        </p:txBody>
      </p:sp>
      <p:sp>
        <p:nvSpPr>
          <p:cNvPr id="6" name="Google Shape;682;p57"/>
          <p:cNvSpPr txBox="1">
            <a:spLocks noGrp="1"/>
          </p:cNvSpPr>
          <p:nvPr>
            <p:ph type="body" idx="1"/>
          </p:nvPr>
        </p:nvSpPr>
        <p:spPr>
          <a:xfrm>
            <a:off x="4830902" y="1634837"/>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Politique de sécurité routière</a:t>
            </a:r>
          </a:p>
          <a:p>
            <a:pPr marL="457200" lvl="0" indent="-298450" algn="l" rtl="0">
              <a:spcBef>
                <a:spcPts val="300"/>
              </a:spcBef>
              <a:spcAft>
                <a:spcPts val="0"/>
              </a:spcAft>
              <a:buSzPts val="1100"/>
              <a:buChar char="■"/>
            </a:pPr>
            <a:r>
              <a:rPr lang="en-US" sz="1100" dirty="0" err="1">
                <a:uFill>
                  <a:noFill/>
                </a:uFill>
              </a:rPr>
              <a:t>Controle</a:t>
            </a:r>
            <a:r>
              <a:rPr lang="en-US" sz="1100" dirty="0">
                <a:uFill>
                  <a:noFill/>
                </a:uFill>
              </a:rPr>
              <a:t> des zones </a:t>
            </a:r>
            <a:r>
              <a:rPr lang="en-US" sz="1100" dirty="0" err="1">
                <a:uFill>
                  <a:noFill/>
                </a:uFill>
              </a:rPr>
              <a:t>dangereuses</a:t>
            </a:r>
            <a:r>
              <a:rPr lang="en-US" sz="1100" dirty="0">
                <a:uFill>
                  <a:noFill/>
                </a:uFill>
              </a:rPr>
              <a:t> </a:t>
            </a:r>
            <a:r>
              <a:rPr lang="en-US" sz="1100" dirty="0" err="1">
                <a:uFill>
                  <a:noFill/>
                </a:uFill>
              </a:rPr>
              <a:t>ou</a:t>
            </a:r>
            <a:r>
              <a:rPr lang="en-US" sz="1100" dirty="0">
                <a:uFill>
                  <a:noFill/>
                </a:uFill>
              </a:rPr>
              <a:t> </a:t>
            </a:r>
            <a:r>
              <a:rPr lang="en-US" sz="1100" dirty="0" err="1">
                <a:uFill>
                  <a:noFill/>
                </a:uFill>
              </a:rPr>
              <a:t>ayant</a:t>
            </a:r>
            <a:r>
              <a:rPr lang="en-US" sz="1100" dirty="0">
                <a:uFill>
                  <a:noFill/>
                </a:uFill>
              </a:rPr>
              <a:t> un impact plus important </a:t>
            </a:r>
            <a:r>
              <a:rPr lang="en-US" sz="1100" dirty="0" err="1">
                <a:uFill>
                  <a:noFill/>
                </a:uFill>
              </a:rPr>
              <a:t>en</a:t>
            </a:r>
            <a:r>
              <a:rPr lang="en-US" sz="1100" dirty="0">
                <a:uFill>
                  <a:noFill/>
                </a:uFill>
              </a:rPr>
              <a:t> </a:t>
            </a:r>
            <a:r>
              <a:rPr lang="en-US" sz="1100" dirty="0" err="1">
                <a:uFill>
                  <a:noFill/>
                </a:uFill>
              </a:rPr>
              <a:t>cas</a:t>
            </a:r>
            <a:r>
              <a:rPr lang="en-US" sz="1100" dirty="0">
                <a:uFill>
                  <a:noFill/>
                </a:uFill>
              </a:rPr>
              <a:t> </a:t>
            </a:r>
            <a:r>
              <a:rPr lang="en-US" sz="1100" dirty="0" err="1">
                <a:uFill>
                  <a:noFill/>
                </a:uFill>
              </a:rPr>
              <a:t>d’accident</a:t>
            </a:r>
            <a:endParaRPr lang="en-US" sz="1100" dirty="0">
              <a:uFill>
                <a:noFill/>
              </a:uFill>
            </a:endParaRPr>
          </a:p>
          <a:p>
            <a:pPr marL="457200" lvl="0" indent="-298450" algn="l" rtl="0">
              <a:spcBef>
                <a:spcPts val="300"/>
              </a:spcBef>
              <a:spcAft>
                <a:spcPts val="0"/>
              </a:spcAft>
              <a:buSzPts val="1100"/>
              <a:buChar char="■"/>
            </a:pPr>
            <a:r>
              <a:rPr lang="en-US" sz="1100" dirty="0" err="1">
                <a:uFill>
                  <a:noFill/>
                </a:uFill>
              </a:rPr>
              <a:t>Ciblage</a:t>
            </a:r>
            <a:r>
              <a:rPr lang="en-US" sz="1100" dirty="0">
                <a:uFill>
                  <a:noFill/>
                </a:uFill>
              </a:rPr>
              <a:t> des </a:t>
            </a:r>
            <a:r>
              <a:rPr lang="fr-FR" sz="1100" dirty="0">
                <a:uFill>
                  <a:noFill/>
                </a:uFill>
              </a:rPr>
              <a:t>classes d'âge en </a:t>
            </a:r>
            <a:r>
              <a:rPr lang="fr-FR" sz="1100" dirty="0" err="1">
                <a:uFill>
                  <a:noFill/>
                </a:uFill>
              </a:rPr>
              <a:t>sur-risque</a:t>
            </a:r>
            <a:endParaRPr lang="en-US" sz="1100" dirty="0">
              <a:uFill>
                <a:noFill/>
              </a:uFill>
            </a:endParaRPr>
          </a:p>
          <a:p>
            <a:pPr marL="457200" lvl="0" indent="-298450" algn="l" rtl="0">
              <a:spcBef>
                <a:spcPts val="300"/>
              </a:spcBef>
              <a:spcAft>
                <a:spcPts val="0"/>
              </a:spcAft>
              <a:buSzPts val="1100"/>
              <a:buChar char="■"/>
            </a:pPr>
            <a:r>
              <a:rPr lang="en-US" sz="1100" dirty="0" err="1">
                <a:uFill>
                  <a:noFill/>
                </a:uFill>
              </a:rPr>
              <a:t>Sensibilisation</a:t>
            </a:r>
            <a:r>
              <a:rPr lang="en-US" sz="1100" dirty="0">
                <a:uFill>
                  <a:noFill/>
                </a:uFill>
              </a:rPr>
              <a:t> </a:t>
            </a:r>
            <a:r>
              <a:rPr lang="en-US" sz="1100" dirty="0" err="1">
                <a:uFill>
                  <a:noFill/>
                </a:uFill>
              </a:rPr>
              <a:t>suivant</a:t>
            </a:r>
            <a:r>
              <a:rPr lang="en-US" sz="1100" dirty="0">
                <a:uFill>
                  <a:noFill/>
                </a:uFill>
              </a:rPr>
              <a:t> </a:t>
            </a:r>
            <a:r>
              <a:rPr lang="en-US" sz="1100" dirty="0" err="1">
                <a:uFill>
                  <a:noFill/>
                </a:uFill>
              </a:rPr>
              <a:t>l’age</a:t>
            </a:r>
            <a:r>
              <a:rPr lang="en-US" sz="1100" dirty="0">
                <a:uFill>
                  <a:noFill/>
                </a:uFill>
              </a:rPr>
              <a:t> (adaptations des </a:t>
            </a:r>
            <a:r>
              <a:rPr lang="en-US" sz="1100" dirty="0" err="1">
                <a:uFill>
                  <a:noFill/>
                </a:uFill>
              </a:rPr>
              <a:t>médias</a:t>
            </a:r>
            <a:r>
              <a:rPr lang="en-US" sz="1100" dirty="0">
                <a:uFill>
                  <a:noFill/>
                </a:uFill>
              </a:rPr>
              <a:t> de communication)</a:t>
            </a:r>
          </a:p>
          <a:p>
            <a:pPr marL="0" lvl="0" indent="0" algn="l" rtl="0">
              <a:spcBef>
                <a:spcPts val="0"/>
              </a:spcBef>
              <a:spcAft>
                <a:spcPts val="0"/>
              </a:spcAft>
              <a:buClr>
                <a:schemeClr val="dk1"/>
              </a:buClr>
              <a:buSzPts val="1100"/>
              <a:buFont typeface="Arial"/>
              <a:buNone/>
            </a:pPr>
            <a:endParaRPr lang="fr-FR" sz="1100" b="1" dirty="0">
              <a:solidFill>
                <a:srgbClr val="434343"/>
              </a:solidFill>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latin typeface="Exo 2"/>
                <a:ea typeface="Exo 2"/>
                <a:cs typeface="Exo 2"/>
                <a:sym typeface="Exo 2"/>
              </a:rPr>
              <a:t>Voitures / villes autonomes</a:t>
            </a:r>
          </a:p>
          <a:p>
            <a:pPr marL="457200" lvl="0" indent="-298450" algn="l" rtl="0">
              <a:spcBef>
                <a:spcPts val="300"/>
              </a:spcBef>
              <a:spcAft>
                <a:spcPts val="0"/>
              </a:spcAft>
              <a:buSzPts val="1100"/>
              <a:buChar char="■"/>
            </a:pPr>
            <a:r>
              <a:rPr lang="en-US" sz="1100" dirty="0">
                <a:uFill>
                  <a:noFill/>
                </a:uFill>
              </a:rPr>
              <a:t>Transition et cohabitation voiture </a:t>
            </a:r>
            <a:r>
              <a:rPr lang="en-US" sz="1100" dirty="0" err="1">
                <a:uFill>
                  <a:noFill/>
                </a:uFill>
              </a:rPr>
              <a:t>autonomes</a:t>
            </a:r>
            <a:endParaRPr lang="en-US" sz="1100" dirty="0">
              <a:uFill>
                <a:noFill/>
              </a:uFill>
            </a:endParaRPr>
          </a:p>
          <a:p>
            <a:pPr marL="457200" lvl="0" indent="-298450" algn="l" rtl="0">
              <a:spcBef>
                <a:spcPts val="300"/>
              </a:spcBef>
              <a:spcAft>
                <a:spcPts val="0"/>
              </a:spcAft>
              <a:buSzPts val="1100"/>
              <a:buChar char="■"/>
            </a:pPr>
            <a:endParaRPr lang="en-US" sz="1100" dirty="0"/>
          </a:p>
        </p:txBody>
      </p:sp>
      <p:sp>
        <p:nvSpPr>
          <p:cNvPr id="3" name="Sous-titre 2">
            <a:extLst>
              <a:ext uri="{FF2B5EF4-FFF2-40B4-BE49-F238E27FC236}">
                <a16:creationId xmlns:a16="http://schemas.microsoft.com/office/drawing/2014/main" id="{F9D58711-ACC3-4FFA-9E7C-51D6D0F0249A}"/>
              </a:ext>
            </a:extLst>
          </p:cNvPr>
          <p:cNvSpPr>
            <a:spLocks noGrp="1"/>
          </p:cNvSpPr>
          <p:nvPr>
            <p:ph type="subTitle" idx="3"/>
          </p:nvPr>
        </p:nvSpPr>
        <p:spPr/>
        <p:txBody>
          <a:bodyPr/>
          <a:lstStyle/>
          <a:p>
            <a:endParaRPr lang="fr-FR"/>
          </a:p>
        </p:txBody>
      </p:sp>
    </p:spTree>
    <p:extLst>
      <p:ext uri="{BB962C8B-B14F-4D97-AF65-F5344CB8AC3E}">
        <p14:creationId xmlns:p14="http://schemas.microsoft.com/office/powerpoint/2010/main" val="26682666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sp>
        <p:nvSpPr>
          <p:cNvPr id="30"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THANKS</a:t>
            </a:r>
            <a:endParaRPr sz="6000" dirty="0"/>
          </a:p>
        </p:txBody>
      </p:sp>
      <p:sp>
        <p:nvSpPr>
          <p:cNvPr id="31" name="Google Shape;663;p56"/>
          <p:cNvSpPr txBox="1">
            <a:spLocks noGrp="1"/>
          </p:cNvSpPr>
          <p:nvPr>
            <p:ph type="subTitle" idx="1"/>
          </p:nvPr>
        </p:nvSpPr>
        <p:spPr>
          <a:xfrm>
            <a:off x="2152500" y="2621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2400" dirty="0">
                <a:solidFill>
                  <a:srgbClr val="434343"/>
                </a:solidFill>
              </a:rPr>
              <a:t>Does anyone have any questions?</a:t>
            </a:r>
            <a:endParaRPr sz="2400" dirty="0">
              <a:solidFill>
                <a:srgbClr val="434343"/>
              </a:solidFill>
            </a:endParaRPr>
          </a:p>
          <a:p>
            <a:pPr marL="0" lvl="0" indent="0" algn="ctr" rtl="0">
              <a:spcBef>
                <a:spcPts val="0"/>
              </a:spcBef>
              <a:spcAft>
                <a:spcPts val="0"/>
              </a:spcAft>
              <a:buClr>
                <a:srgbClr val="434343"/>
              </a:buClr>
              <a:buSzPts val="1100"/>
              <a:buFont typeface="Arial"/>
              <a:buNone/>
            </a:pPr>
            <a:endParaRPr dirty="0">
              <a:solidFill>
                <a:srgbClr val="434343"/>
              </a:solidFill>
            </a:endParaRPr>
          </a:p>
        </p:txBody>
      </p:sp>
      <p:grpSp>
        <p:nvGrpSpPr>
          <p:cNvPr id="32" name="Google Shape;665;p56"/>
          <p:cNvGrpSpPr/>
          <p:nvPr/>
        </p:nvGrpSpPr>
        <p:grpSpPr>
          <a:xfrm>
            <a:off x="8090523" y="808178"/>
            <a:ext cx="279476" cy="279476"/>
            <a:chOff x="1379798" y="1723250"/>
            <a:chExt cx="397887" cy="397887"/>
          </a:xfrm>
        </p:grpSpPr>
        <p:sp>
          <p:nvSpPr>
            <p:cNvPr id="33"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8;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670;p56"/>
          <p:cNvGrpSpPr/>
          <p:nvPr/>
        </p:nvGrpSpPr>
        <p:grpSpPr>
          <a:xfrm>
            <a:off x="7341818" y="808178"/>
            <a:ext cx="279490" cy="279476"/>
            <a:chOff x="266768" y="1721375"/>
            <a:chExt cx="397907" cy="397887"/>
          </a:xfrm>
        </p:grpSpPr>
        <p:sp>
          <p:nvSpPr>
            <p:cNvPr id="38"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2;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673;p56"/>
          <p:cNvGrpSpPr/>
          <p:nvPr/>
        </p:nvGrpSpPr>
        <p:grpSpPr>
          <a:xfrm>
            <a:off x="7716184" y="808178"/>
            <a:ext cx="279461" cy="279476"/>
            <a:chOff x="864491" y="1723250"/>
            <a:chExt cx="397866" cy="397887"/>
          </a:xfrm>
        </p:grpSpPr>
        <p:sp>
          <p:nvSpPr>
            <p:cNvPr id="41" name="Google Shape;674;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5;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6;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570;p53"/>
          <p:cNvSpPr txBox="1"/>
          <p:nvPr/>
        </p:nvSpPr>
        <p:spPr>
          <a:xfrm>
            <a:off x="919500" y="4030076"/>
            <a:ext cx="6846348"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b="1" dirty="0">
                <a:solidFill>
                  <a:srgbClr val="434343"/>
                </a:solidFill>
                <a:latin typeface="Roboto Condensed Light"/>
                <a:ea typeface="Roboto Condensed Light"/>
                <a:cs typeface="Roboto Condensed Light"/>
                <a:sym typeface="Roboto Condensed Light"/>
              </a:rPr>
              <a:t>CREDITS</a:t>
            </a:r>
            <a:r>
              <a:rPr lang="en" sz="1200" dirty="0">
                <a:solidFill>
                  <a:srgbClr val="434343"/>
                </a:solidFill>
                <a:latin typeface="Roboto Condensed Light"/>
                <a:ea typeface="Roboto Condensed Light"/>
                <a:cs typeface="Roboto Condensed Light"/>
                <a:sym typeface="Roboto Condensed Light"/>
              </a:rPr>
              <a:t>: This presentation was created by Fei, Stephane and Patrice from 20th session of CEPE Data Scientist Certificat</a:t>
            </a:r>
          </a:p>
          <a:p>
            <a:pPr lvl="0"/>
            <a:r>
              <a:rPr lang="en" sz="1200" b="1" dirty="0">
                <a:solidFill>
                  <a:srgbClr val="434343"/>
                </a:solidFill>
                <a:latin typeface="Roboto Condensed Light"/>
                <a:ea typeface="Roboto Condensed Light"/>
                <a:cs typeface="Roboto Condensed Light"/>
                <a:sym typeface="Roboto Condensed Light"/>
              </a:rPr>
              <a:t>Thanks</a:t>
            </a:r>
            <a:r>
              <a:rPr lang="en" sz="1200" dirty="0">
                <a:solidFill>
                  <a:srgbClr val="434343"/>
                </a:solidFill>
                <a:latin typeface="Roboto Condensed Light"/>
                <a:ea typeface="Roboto Condensed Light"/>
                <a:cs typeface="Roboto Condensed Light"/>
                <a:sym typeface="Roboto Condensed Light"/>
              </a:rPr>
              <a:t> to all teachers for your </a:t>
            </a:r>
            <a:r>
              <a:rPr lang="fr-FR" sz="1200" dirty="0" err="1">
                <a:solidFill>
                  <a:srgbClr val="434343"/>
                </a:solidFill>
                <a:latin typeface="Roboto Condensed Light"/>
                <a:ea typeface="Roboto Condensed Light"/>
                <a:cs typeface="Roboto Condensed Light"/>
              </a:rPr>
              <a:t>pedagogy</a:t>
            </a:r>
            <a:r>
              <a:rPr lang="en" sz="1200" dirty="0">
                <a:solidFill>
                  <a:srgbClr val="434343"/>
                </a:solidFill>
                <a:latin typeface="Roboto Condensed Light"/>
                <a:ea typeface="Roboto Condensed Light"/>
                <a:cs typeface="Roboto Condensed Light"/>
                <a:sym typeface="Roboto Condensed Light"/>
              </a:rPr>
              <a:t> and </a:t>
            </a:r>
            <a:r>
              <a:rPr lang="en-US" sz="1200" dirty="0">
                <a:solidFill>
                  <a:srgbClr val="434343"/>
                </a:solidFill>
                <a:latin typeface="Roboto Condensed Light"/>
                <a:ea typeface="Roboto Condensed Light"/>
                <a:cs typeface="Roboto Condensed Light"/>
              </a:rPr>
              <a:t>have helped us throughout our data struggles</a:t>
            </a:r>
            <a:endParaRPr lang="en" sz="1200" dirty="0">
              <a:solidFill>
                <a:srgbClr val="434343"/>
              </a:solidFill>
              <a:latin typeface="Roboto Condensed Light"/>
              <a:ea typeface="Roboto Condensed Light"/>
              <a:cs typeface="Roboto Condensed Light"/>
              <a:sym typeface="Roboto Condensed Light"/>
            </a:endParaRPr>
          </a:p>
          <a:p>
            <a:pPr lvl="0"/>
            <a:r>
              <a:rPr lang="en-US" sz="1200" b="1" dirty="0">
                <a:solidFill>
                  <a:srgbClr val="434343"/>
                </a:solidFill>
                <a:latin typeface="Roboto Condensed Light"/>
                <a:ea typeface="Roboto Condensed Light"/>
                <a:cs typeface="Roboto Condensed Light"/>
                <a:sym typeface="Roboto Condensed Light"/>
              </a:rPr>
              <a:t>Thanks</a:t>
            </a:r>
            <a:r>
              <a:rPr lang="en-US" sz="1200" dirty="0">
                <a:solidFill>
                  <a:srgbClr val="434343"/>
                </a:solidFill>
                <a:latin typeface="Roboto Condensed Light"/>
                <a:ea typeface="Roboto Condensed Light"/>
                <a:cs typeface="Roboto Condensed Light"/>
                <a:sym typeface="Roboto Condensed Light"/>
              </a:rPr>
              <a:t> to you all dear comrades for your sympathy</a:t>
            </a:r>
            <a:r>
              <a:rPr lang="en" sz="1200" dirty="0">
                <a:solidFill>
                  <a:srgbClr val="434343"/>
                </a:solidFill>
                <a:latin typeface="Roboto Condensed Light"/>
                <a:ea typeface="Roboto Condensed Light"/>
                <a:cs typeface="Roboto Condensed Light"/>
                <a:sym typeface="Roboto Condensed Light"/>
              </a:rPr>
              <a:t> and </a:t>
            </a:r>
            <a:r>
              <a:rPr lang="fr-FR" sz="1200" dirty="0" err="1">
                <a:solidFill>
                  <a:srgbClr val="434343"/>
                </a:solidFill>
                <a:latin typeface="Roboto Condensed Light"/>
                <a:ea typeface="Roboto Condensed Light"/>
                <a:cs typeface="Roboto Condensed Light"/>
                <a:sym typeface="Roboto Condensed Light"/>
              </a:rPr>
              <a:t>easygoing</a:t>
            </a:r>
            <a:r>
              <a:rPr lang="fr-FR" sz="1200" dirty="0">
                <a:solidFill>
                  <a:srgbClr val="434343"/>
                </a:solidFill>
                <a:latin typeface="Roboto Condensed Light"/>
                <a:ea typeface="Roboto Condensed Light"/>
                <a:cs typeface="Roboto Condensed Light"/>
                <a:sym typeface="Roboto Condensed Light"/>
              </a:rPr>
              <a:t> </a:t>
            </a:r>
            <a:r>
              <a:rPr lang="fr-FR" sz="1200" dirty="0" err="1">
                <a:solidFill>
                  <a:srgbClr val="434343"/>
                </a:solidFill>
                <a:latin typeface="Roboto Condensed Light"/>
                <a:ea typeface="Roboto Condensed Light"/>
                <a:cs typeface="Roboto Condensed Light"/>
                <a:sym typeface="Roboto Condensed Light"/>
              </a:rPr>
              <a:t>atmosphere</a:t>
            </a:r>
            <a:endParaRPr sz="1200" dirty="0">
              <a:solidFill>
                <a:srgbClr val="434343"/>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45028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200"/>
                                        <p:tgtEl>
                                          <p:spTgt spid="37"/>
                                        </p:tgtEl>
                                      </p:cBhvr>
                                    </p:animEffect>
                                  </p:childTnLst>
                                </p:cTn>
                              </p:par>
                              <p:par>
                                <p:cTn id="12" presetID="10" presetClass="entr" presetSubtype="0" fill="hold" nodeType="with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100"/>
                                        <p:tgtEl>
                                          <p:spTgt spid="40"/>
                                        </p:tgtEl>
                                      </p:cBhvr>
                                    </p:animEffect>
                                  </p:childTnLst>
                                </p:cTn>
                              </p:par>
                              <p:par>
                                <p:cTn id="15" presetID="10"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9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494828"/>
            <a:ext cx="1974300" cy="577800"/>
          </a:xfrm>
          <a:prstGeom prst="rect">
            <a:avLst/>
          </a:prstGeom>
        </p:spPr>
        <p:txBody>
          <a:bodyPr spcFirstLastPara="1" wrap="square" lIns="91425" tIns="91425" rIns="91425" bIns="91425" anchor="b" anchorCtr="0">
            <a:noAutofit/>
          </a:bodyPr>
          <a:lstStyle/>
          <a:p>
            <a:pPr lvl="0">
              <a:buClr>
                <a:schemeClr val="dk1"/>
              </a:buClr>
              <a:buSzPts val="1100"/>
            </a:pPr>
            <a:r>
              <a:rPr lang="fr-FR" dirty="0"/>
              <a:t>CONTEXTE GÉNÉRAL</a:t>
            </a:r>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148311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7" action="ppaction://hlinksldjump"/>
          </p:cNvPr>
          <p:cNvSpPr txBox="1">
            <a:spLocks noGrp="1"/>
          </p:cNvSpPr>
          <p:nvPr>
            <p:ph type="title" idx="7"/>
          </p:nvPr>
        </p:nvSpPr>
        <p:spPr>
          <a:xfrm>
            <a:off x="5922008" y="2502809"/>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3522507"/>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216343"/>
            <a:ext cx="1974300" cy="577800"/>
          </a:xfrm>
          <a:prstGeom prst="rect">
            <a:avLst/>
          </a:prstGeom>
        </p:spPr>
        <p:txBody>
          <a:bodyPr spcFirstLastPara="1" wrap="square" lIns="91425" tIns="91425" rIns="91425" bIns="91425" anchor="b" anchorCtr="0">
            <a:noAutofit/>
          </a:bodyPr>
          <a:lstStyle/>
          <a:p>
            <a:pPr lvl="0"/>
            <a:r>
              <a:rPr lang="fr-FR" dirty="0"/>
              <a:t>DATA SOURCES &amp; PROBLÉMATIQUES</a:t>
            </a:r>
          </a:p>
        </p:txBody>
      </p:sp>
      <p:sp>
        <p:nvSpPr>
          <p:cNvPr id="175" name="Google Shape;175;p35"/>
          <p:cNvSpPr txBox="1">
            <a:spLocks noGrp="1"/>
          </p:cNvSpPr>
          <p:nvPr>
            <p:ph type="subTitle" idx="13"/>
          </p:nvPr>
        </p:nvSpPr>
        <p:spPr>
          <a:xfrm>
            <a:off x="690446" y="1628150"/>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3 sources de données </a:t>
            </a:r>
          </a:p>
          <a:p>
            <a:pPr marL="0" lvl="0" indent="0" algn="r" rtl="0">
              <a:spcBef>
                <a:spcPts val="0"/>
              </a:spcBef>
              <a:spcAft>
                <a:spcPts val="0"/>
              </a:spcAft>
              <a:buNone/>
            </a:pPr>
            <a:r>
              <a:rPr lang="en" dirty="0"/>
              <a:t>3 problématiques</a:t>
            </a:r>
            <a:endParaRPr dirty="0"/>
          </a:p>
        </p:txBody>
      </p:sp>
      <p:sp>
        <p:nvSpPr>
          <p:cNvPr id="176" name="Google Shape;176;p35"/>
          <p:cNvSpPr txBox="1">
            <a:spLocks noGrp="1"/>
          </p:cNvSpPr>
          <p:nvPr>
            <p:ph type="ctrTitle" idx="14"/>
          </p:nvPr>
        </p:nvSpPr>
        <p:spPr>
          <a:xfrm>
            <a:off x="-150867" y="2531962"/>
            <a:ext cx="2522410" cy="577800"/>
          </a:xfrm>
          <a:prstGeom prst="rect">
            <a:avLst/>
          </a:prstGeom>
        </p:spPr>
        <p:txBody>
          <a:bodyPr spcFirstLastPara="1" wrap="square" lIns="91425" tIns="91425" rIns="91425" bIns="91425" anchor="b" anchorCtr="0">
            <a:noAutofit/>
          </a:bodyPr>
          <a:lstStyle/>
          <a:p>
            <a:pPr lvl="0"/>
            <a:r>
              <a:rPr lang="fr-FR" dirty="0"/>
              <a:t>DATA PRE-PROCESSING</a:t>
            </a:r>
            <a:br>
              <a:rPr lang="fr-FR" dirty="0"/>
            </a:br>
            <a:r>
              <a:rPr lang="fr-FR" dirty="0"/>
              <a:t>STATISTIQUE DESCRIPTIF</a:t>
            </a:r>
          </a:p>
        </p:txBody>
      </p:sp>
      <p:sp>
        <p:nvSpPr>
          <p:cNvPr id="178" name="Google Shape;178;p35"/>
          <p:cNvSpPr txBox="1">
            <a:spLocks noGrp="1"/>
          </p:cNvSpPr>
          <p:nvPr>
            <p:ph type="ctrTitle" idx="16"/>
          </p:nvPr>
        </p:nvSpPr>
        <p:spPr>
          <a:xfrm>
            <a:off x="6811558" y="1505243"/>
            <a:ext cx="2332442" cy="577800"/>
          </a:xfrm>
          <a:prstGeom prst="rect">
            <a:avLst/>
          </a:prstGeom>
        </p:spPr>
        <p:txBody>
          <a:bodyPr spcFirstLastPara="1" wrap="square" lIns="91425" tIns="91425" rIns="91425" bIns="91425" anchor="b" anchorCtr="0">
            <a:noAutofit/>
          </a:bodyPr>
          <a:lstStyle/>
          <a:p>
            <a:pPr lvl="0"/>
            <a:r>
              <a:rPr lang="fr-FR" dirty="0"/>
              <a:t>FEATURE ENGINEERING &amp;</a:t>
            </a:r>
            <a:br>
              <a:rPr lang="fr-FR" dirty="0"/>
            </a:br>
            <a:r>
              <a:rPr lang="fr-FR" dirty="0"/>
              <a:t>MODÉLISATION</a:t>
            </a:r>
          </a:p>
        </p:txBody>
      </p:sp>
      <p:sp>
        <p:nvSpPr>
          <p:cNvPr id="180" name="Google Shape;180;p35"/>
          <p:cNvSpPr txBox="1">
            <a:spLocks noGrp="1"/>
          </p:cNvSpPr>
          <p:nvPr>
            <p:ph type="ctrTitle" idx="18"/>
          </p:nvPr>
        </p:nvSpPr>
        <p:spPr>
          <a:xfrm>
            <a:off x="6811558" y="2467809"/>
            <a:ext cx="1974300" cy="577800"/>
          </a:xfrm>
          <a:prstGeom prst="rect">
            <a:avLst/>
          </a:prstGeom>
        </p:spPr>
        <p:txBody>
          <a:bodyPr spcFirstLastPara="1" wrap="square" lIns="91425" tIns="91425" rIns="91425" bIns="91425" anchor="b" anchorCtr="0">
            <a:noAutofit/>
          </a:bodyPr>
          <a:lstStyle/>
          <a:p>
            <a:pPr lvl="0"/>
            <a:r>
              <a:rPr lang="fr-FR" dirty="0"/>
              <a:t>INTERPRETABLE MACHINE LEARNING</a:t>
            </a:r>
          </a:p>
        </p:txBody>
      </p:sp>
      <p:sp>
        <p:nvSpPr>
          <p:cNvPr id="181" name="Google Shape;181;p35"/>
          <p:cNvSpPr txBox="1">
            <a:spLocks noGrp="1"/>
          </p:cNvSpPr>
          <p:nvPr>
            <p:ph type="subTitle" idx="19"/>
          </p:nvPr>
        </p:nvSpPr>
        <p:spPr>
          <a:xfrm>
            <a:off x="6811557" y="2879615"/>
            <a:ext cx="1902951" cy="572400"/>
          </a:xfrm>
          <a:prstGeom prst="rect">
            <a:avLst/>
          </a:prstGeom>
        </p:spPr>
        <p:txBody>
          <a:bodyPr spcFirstLastPara="1" wrap="square" lIns="91425" tIns="91425" rIns="91425" bIns="91425" anchor="t" anchorCtr="0">
            <a:noAutofit/>
          </a:bodyPr>
          <a:lstStyle/>
          <a:p>
            <a:pPr marL="0" lvl="0" indent="0">
              <a:buClr>
                <a:schemeClr val="dk1"/>
              </a:buClr>
              <a:buSzPts val="1100"/>
            </a:pPr>
            <a:r>
              <a:rPr lang="fr-FR" dirty="0"/>
              <a:t>Model-</a:t>
            </a:r>
            <a:r>
              <a:rPr lang="fr-FR" dirty="0" err="1"/>
              <a:t>Agnostic</a:t>
            </a:r>
            <a:r>
              <a:rPr lang="fr-FR" dirty="0"/>
              <a:t> </a:t>
            </a:r>
            <a:r>
              <a:rPr lang="fr-FR" dirty="0" err="1"/>
              <a:t>Methods</a:t>
            </a:r>
            <a:r>
              <a:rPr lang="fr-FR" dirty="0"/>
              <a:t> </a:t>
            </a:r>
            <a:endParaRPr dirty="0"/>
          </a:p>
        </p:txBody>
      </p:sp>
      <p:sp>
        <p:nvSpPr>
          <p:cNvPr id="182" name="Google Shape;182;p35"/>
          <p:cNvSpPr txBox="1">
            <a:spLocks noGrp="1"/>
          </p:cNvSpPr>
          <p:nvPr>
            <p:ph type="ctrTitle" idx="20"/>
          </p:nvPr>
        </p:nvSpPr>
        <p:spPr>
          <a:xfrm>
            <a:off x="6811558" y="3393698"/>
            <a:ext cx="1974300" cy="577800"/>
          </a:xfrm>
          <a:prstGeom prst="rect">
            <a:avLst/>
          </a:prstGeom>
        </p:spPr>
        <p:txBody>
          <a:bodyPr spcFirstLastPara="1" wrap="square" lIns="91425" tIns="91425" rIns="91425" bIns="91425" anchor="b" anchorCtr="0">
            <a:noAutofit/>
          </a:bodyPr>
          <a:lstStyle/>
          <a:p>
            <a:pPr lvl="0"/>
            <a:r>
              <a:rPr lang="fr-FR" dirty="0"/>
              <a:t>DATA VISUALISATION</a:t>
            </a:r>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2495326"/>
            <a:ext cx="0" cy="2030100"/>
          </a:xfrm>
          <a:prstGeom prst="straightConnector1">
            <a:avLst/>
          </a:prstGeom>
          <a:noFill/>
          <a:ln w="9525" cap="flat" cmpd="sng">
            <a:solidFill>
              <a:srgbClr val="595959"/>
            </a:solidFill>
            <a:prstDash val="solid"/>
            <a:round/>
            <a:headEnd type="none" w="med" len="med"/>
            <a:tailEnd type="none" w="med" len="med"/>
          </a:ln>
        </p:spPr>
      </p:cxnSp>
      <p:sp>
        <p:nvSpPr>
          <p:cNvPr id="26" name="Google Shape;173;p35">
            <a:hlinkClick r:id="" action="ppaction://noaction"/>
          </p:cNvPr>
          <p:cNvSpPr txBox="1">
            <a:spLocks/>
          </p:cNvSpPr>
          <p:nvPr/>
        </p:nvSpPr>
        <p:spPr>
          <a:xfrm>
            <a:off x="5965626" y="4364538"/>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07</a:t>
            </a:r>
          </a:p>
        </p:txBody>
      </p:sp>
      <p:sp>
        <p:nvSpPr>
          <p:cNvPr id="27" name="Google Shape;182;p35"/>
          <p:cNvSpPr txBox="1">
            <a:spLocks/>
          </p:cNvSpPr>
          <p:nvPr/>
        </p:nvSpPr>
        <p:spPr>
          <a:xfrm>
            <a:off x="6811558" y="436453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r>
              <a:rPr lang="en" dirty="0"/>
              <a:t>DISCUSSION ET PESPECTIVES</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212150"/>
            <a:ext cx="5005500" cy="1022100"/>
          </a:xfrm>
          <a:prstGeom prst="rect">
            <a:avLst/>
          </a:prstGeom>
        </p:spPr>
        <p:txBody>
          <a:bodyPr spcFirstLastPara="1" wrap="square" lIns="91425" tIns="91425" rIns="91425" bIns="91425" anchor="ctr" anchorCtr="0">
            <a:noAutofit/>
          </a:bodyPr>
          <a:lstStyle/>
          <a:p>
            <a:r>
              <a:rPr lang="en" dirty="0"/>
              <a:t>Contexte général</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ous-titre 1"/>
          <p:cNvSpPr>
            <a:spLocks noGrp="1"/>
          </p:cNvSpPr>
          <p:nvPr>
            <p:ph type="subTitle" idx="1"/>
          </p:nvPr>
        </p:nvSpPr>
        <p:spPr/>
        <p:txBody>
          <a:bodyPr/>
          <a:lstStyle/>
          <a:p>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 dirty="0"/>
              <a:t>Contexte général </a:t>
            </a:r>
            <a:r>
              <a:rPr lang="en" dirty="0">
                <a:solidFill>
                  <a:srgbClr val="0070C0"/>
                </a:solidFill>
              </a:rPr>
              <a:t>(A finaliser)</a:t>
            </a:r>
            <a:endParaRPr dirty="0"/>
          </a:p>
        </p:txBody>
      </p:sp>
      <p:sp>
        <p:nvSpPr>
          <p:cNvPr id="7" name="Sous-titre 6">
            <a:extLst>
              <a:ext uri="{FF2B5EF4-FFF2-40B4-BE49-F238E27FC236}">
                <a16:creationId xmlns:a16="http://schemas.microsoft.com/office/drawing/2014/main" id="{6C3EF666-9A95-43ED-8666-87132688046C}"/>
              </a:ext>
            </a:extLst>
          </p:cNvPr>
          <p:cNvSpPr>
            <a:spLocks noGrp="1"/>
          </p:cNvSpPr>
          <p:nvPr>
            <p:ph type="subTitle" idx="3"/>
          </p:nvPr>
        </p:nvSpPr>
        <p:spPr>
          <a:xfrm>
            <a:off x="722400" y="899150"/>
            <a:ext cx="7699200" cy="399900"/>
          </a:xfrm>
        </p:spPr>
        <p:txBody>
          <a:bodyPr/>
          <a:lstStyle/>
          <a:p>
            <a:r>
              <a:rPr lang="fr-FR" sz="1800" dirty="0"/>
              <a:t>Mortalité routière, un enjeu sur la durée</a:t>
            </a:r>
          </a:p>
        </p:txBody>
      </p:sp>
      <p:sp>
        <p:nvSpPr>
          <p:cNvPr id="9" name="Espace réservé du texte 8">
            <a:extLst>
              <a:ext uri="{FF2B5EF4-FFF2-40B4-BE49-F238E27FC236}">
                <a16:creationId xmlns:a16="http://schemas.microsoft.com/office/drawing/2014/main" id="{E0B71CB8-3DEE-43AD-AFA0-AA7FD1FB8A05}"/>
              </a:ext>
            </a:extLst>
          </p:cNvPr>
          <p:cNvSpPr>
            <a:spLocks noGrp="1"/>
          </p:cNvSpPr>
          <p:nvPr>
            <p:ph type="body" idx="1"/>
          </p:nvPr>
        </p:nvSpPr>
        <p:spPr>
          <a:xfrm>
            <a:off x="417575" y="1447800"/>
            <a:ext cx="2763145" cy="3156300"/>
          </a:xfrm>
        </p:spPr>
        <p:txBody>
          <a:bodyPr/>
          <a:lstStyle/>
          <a:p>
            <a:r>
              <a:rPr lang="fr-FR" dirty="0"/>
              <a:t>Prise de conscience dans les années 70</a:t>
            </a:r>
          </a:p>
          <a:p>
            <a:r>
              <a:rPr lang="fr-FR" dirty="0"/>
              <a:t>Mesures sur l’alcoolémie</a:t>
            </a:r>
          </a:p>
          <a:p>
            <a:r>
              <a:rPr lang="fr-FR" dirty="0"/>
              <a:t>Mesures sur la vitesse</a:t>
            </a:r>
          </a:p>
          <a:p>
            <a:r>
              <a:rPr lang="fr-FR" dirty="0"/>
              <a:t>Permis …</a:t>
            </a:r>
          </a:p>
        </p:txBody>
      </p:sp>
      <p:pic>
        <p:nvPicPr>
          <p:cNvPr id="11" name="Image 10">
            <a:extLst>
              <a:ext uri="{FF2B5EF4-FFF2-40B4-BE49-F238E27FC236}">
                <a16:creationId xmlns:a16="http://schemas.microsoft.com/office/drawing/2014/main" id="{36C19C6E-C528-47A9-952F-0F081CBB4CE9}"/>
              </a:ext>
            </a:extLst>
          </p:cNvPr>
          <p:cNvPicPr>
            <a:picLocks noChangeAspect="1"/>
          </p:cNvPicPr>
          <p:nvPr/>
        </p:nvPicPr>
        <p:blipFill>
          <a:blip r:embed="rId3"/>
          <a:stretch>
            <a:fillRect/>
          </a:stretch>
        </p:blipFill>
        <p:spPr>
          <a:xfrm>
            <a:off x="3086099" y="1447800"/>
            <a:ext cx="5754179" cy="3156300"/>
          </a:xfrm>
          <a:prstGeom prst="rect">
            <a:avLst/>
          </a:prstGeom>
        </p:spPr>
      </p:pic>
    </p:spTree>
    <p:extLst>
      <p:ext uri="{BB962C8B-B14F-4D97-AF65-F5344CB8AC3E}">
        <p14:creationId xmlns:p14="http://schemas.microsoft.com/office/powerpoint/2010/main" val="38568642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95775" y="2849950"/>
            <a:ext cx="5195700" cy="1921200"/>
          </a:xfrm>
          <a:prstGeom prst="rect">
            <a:avLst/>
          </a:prstGeom>
        </p:spPr>
        <p:txBody>
          <a:bodyPr spcFirstLastPara="1" wrap="square" lIns="91425" tIns="91425" rIns="91425" bIns="91425" anchor="ctr" anchorCtr="0">
            <a:noAutofit/>
          </a:bodyPr>
          <a:lstStyle/>
          <a:p>
            <a:pPr lvl="0"/>
            <a:r>
              <a:rPr lang="en" dirty="0"/>
              <a:t>Data sources &amp; problématiques</a:t>
            </a:r>
            <a:endParaRPr dirty="0"/>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36" name="Google Shape;236;p39"/>
          <p:cNvCxnSpPr/>
          <p:nvPr/>
        </p:nvCxnSpPr>
        <p:spPr>
          <a:xfrm>
            <a:off x="7578300" y="439035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4" y="1752599"/>
            <a:ext cx="7761226" cy="5588427"/>
          </a:xfrm>
          <a:prstGeom prst="rect">
            <a:avLst/>
          </a:prstGeom>
        </p:spPr>
        <p:txBody>
          <a:bodyPr spcFirstLastPara="1" wrap="square" lIns="91425" tIns="91425" rIns="91425" bIns="91425" anchor="t" anchorCtr="0">
            <a:noAutofit/>
          </a:bodyPr>
          <a:lstStyle/>
          <a:p>
            <a:pPr marL="444500" indent="-285750">
              <a:spcBef>
                <a:spcPts val="300"/>
              </a:spcBef>
              <a:buSzPts val="1100"/>
            </a:pPr>
            <a:r>
              <a:rPr lang="fr-FR" dirty="0">
                <a:uFill>
                  <a:noFill/>
                </a:uFill>
              </a:rPr>
              <a:t>La base est réparties en 4 tables: </a:t>
            </a:r>
          </a:p>
          <a:p>
            <a:pPr indent="-298450">
              <a:spcBef>
                <a:spcPts val="300"/>
              </a:spcBef>
              <a:buSzPts val="1100"/>
            </a:pPr>
            <a:r>
              <a:rPr lang="fr-FR" dirty="0">
                <a:uFill>
                  <a:noFill/>
                </a:uFill>
              </a:rPr>
              <a:t>CARACTERISTIQUES qui décrit les circonstances générales de l’accident  </a:t>
            </a:r>
            <a:r>
              <a:rPr lang="fr-FR" dirty="0">
                <a:solidFill>
                  <a:srgbClr val="0070C0"/>
                </a:solidFill>
                <a:uFill>
                  <a:noFill/>
                </a:uFill>
                <a:sym typeface="Wingdings" panose="05000000000000000000" pitchFamily="2" charset="2"/>
              </a:rPr>
              <a:t> 58 000+ </a:t>
            </a:r>
            <a:r>
              <a:rPr lang="fr-FR" dirty="0">
                <a:solidFill>
                  <a:srgbClr val="0070C0"/>
                </a:solidFill>
                <a:uFill>
                  <a:noFill/>
                </a:uFill>
              </a:rPr>
              <a:t>accidents</a:t>
            </a:r>
          </a:p>
          <a:p>
            <a:pPr indent="-298450">
              <a:spcBef>
                <a:spcPts val="300"/>
              </a:spcBef>
              <a:buSzPts val="1100"/>
            </a:pPr>
            <a:r>
              <a:rPr lang="fr-FR" dirty="0">
                <a:uFill>
                  <a:noFill/>
                </a:uFill>
              </a:rPr>
              <a:t>LIEUX qui décrit le lieu principal de l’accident même si celui-ci s’est déroulé à une intersection </a:t>
            </a:r>
            <a:r>
              <a:rPr lang="fr-FR" dirty="0">
                <a:solidFill>
                  <a:srgbClr val="0070C0"/>
                </a:solidFill>
                <a:uFill>
                  <a:noFill/>
                </a:uFill>
                <a:sym typeface="Wingdings" panose="05000000000000000000" pitchFamily="2" charset="2"/>
              </a:rPr>
              <a:t> Code communes</a:t>
            </a:r>
            <a:endParaRPr lang="fr-FR" dirty="0">
              <a:uFill>
                <a:noFill/>
              </a:uFill>
            </a:endParaRPr>
          </a:p>
          <a:p>
            <a:pPr indent="-298450">
              <a:spcBef>
                <a:spcPts val="300"/>
              </a:spcBef>
              <a:buSzPts val="1100"/>
            </a:pPr>
            <a:r>
              <a:rPr lang="fr-FR" dirty="0">
                <a:uFill>
                  <a:noFill/>
                </a:uFill>
              </a:rPr>
              <a:t>VEHICULES qui décrit les véhicules impliqués </a:t>
            </a:r>
            <a:r>
              <a:rPr lang="fr-FR" dirty="0">
                <a:solidFill>
                  <a:srgbClr val="0070C0"/>
                </a:solidFill>
                <a:uFill>
                  <a:noFill/>
                </a:uFill>
                <a:sym typeface="Wingdings" panose="05000000000000000000" pitchFamily="2" charset="2"/>
              </a:rPr>
              <a:t> 100 000+ </a:t>
            </a:r>
            <a:r>
              <a:rPr lang="fr-FR" dirty="0">
                <a:solidFill>
                  <a:srgbClr val="0070C0"/>
                </a:solidFill>
                <a:uFill>
                  <a:noFill/>
                </a:uFill>
              </a:rPr>
              <a:t>véhicules</a:t>
            </a:r>
          </a:p>
          <a:p>
            <a:pPr indent="-298450">
              <a:spcBef>
                <a:spcPts val="300"/>
              </a:spcBef>
              <a:buSzPts val="1100"/>
            </a:pPr>
            <a:r>
              <a:rPr lang="fr-FR" dirty="0">
                <a:uFill>
                  <a:noFill/>
                </a:uFill>
              </a:rPr>
              <a:t>USAGERS qui décrit les usagers impliqués </a:t>
            </a:r>
            <a:r>
              <a:rPr lang="fr-FR" dirty="0">
                <a:solidFill>
                  <a:srgbClr val="0070C0"/>
                </a:solidFill>
                <a:uFill>
                  <a:noFill/>
                </a:uFill>
                <a:sym typeface="Wingdings" panose="05000000000000000000" pitchFamily="2" charset="2"/>
              </a:rPr>
              <a:t> 130 000+ </a:t>
            </a:r>
            <a:r>
              <a:rPr lang="fr-FR" dirty="0">
                <a:solidFill>
                  <a:srgbClr val="0070C0"/>
                </a:solidFill>
                <a:uFill>
                  <a:noFill/>
                </a:uFill>
              </a:rPr>
              <a:t>usagers</a:t>
            </a:r>
            <a:endParaRPr lang="fr-FR" dirty="0">
              <a:uFill>
                <a:noFill/>
              </a:uFill>
            </a:endParaRPr>
          </a:p>
          <a:p>
            <a:pPr indent="-298450">
              <a:spcBef>
                <a:spcPts val="300"/>
              </a:spcBef>
              <a:buSzPts val="1100"/>
            </a:pPr>
            <a:r>
              <a:rPr lang="fr-FR" dirty="0">
                <a:uFill>
                  <a:noFill/>
                </a:uFill>
              </a:rPr>
              <a:t>54 Variables, toutes </a:t>
            </a:r>
            <a:r>
              <a:rPr lang="fr-FR" dirty="0">
                <a:solidFill>
                  <a:srgbClr val="0070C0"/>
                </a:solidFill>
                <a:uFill>
                  <a:noFill/>
                </a:uFill>
              </a:rPr>
              <a:t>catégorielles</a:t>
            </a:r>
            <a:r>
              <a:rPr lang="fr-FR" dirty="0"/>
              <a:t> </a:t>
            </a:r>
            <a:r>
              <a:rPr lang="fr-FR" dirty="0">
                <a:uFill>
                  <a:noFill/>
                </a:uFill>
              </a:rPr>
              <a:t>sauf l’année de naissance</a:t>
            </a:r>
          </a:p>
          <a:p>
            <a:pPr indent="-298450">
              <a:spcBef>
                <a:spcPts val="300"/>
              </a:spcBef>
              <a:buSzPts val="1100"/>
            </a:pPr>
            <a:r>
              <a:rPr lang="fr-FR" dirty="0"/>
              <a:t>Données relatives aux comportement usagers et aux véhicules occultées </a:t>
            </a:r>
            <a:r>
              <a:rPr lang="fr-FR" dirty="0">
                <a:solidFill>
                  <a:srgbClr val="0070C0"/>
                </a:solidFill>
                <a:uFill>
                  <a:noFill/>
                </a:uFill>
                <a:sym typeface="Wingdings" panose="05000000000000000000" pitchFamily="2" charset="2"/>
              </a:rPr>
              <a:t> </a:t>
            </a:r>
            <a:r>
              <a:rPr lang="fr-FR" dirty="0"/>
              <a:t>protection de la vie privée</a:t>
            </a:r>
          </a:p>
          <a:p>
            <a:pPr lvl="0" indent="-298450">
              <a:spcBef>
                <a:spcPts val="300"/>
              </a:spcBef>
              <a:buSzPts val="1100"/>
            </a:pPr>
            <a:r>
              <a:rPr lang="fr-FR" dirty="0"/>
              <a:t>Exemple des variable </a:t>
            </a:r>
          </a:p>
          <a:p>
            <a:pPr lvl="1" indent="-298450">
              <a:spcBef>
                <a:spcPts val="300"/>
              </a:spcBef>
              <a:buSzPts val="1100"/>
            </a:pPr>
            <a:r>
              <a:rPr lang="fr-FR" sz="1400" dirty="0"/>
              <a:t>« </a:t>
            </a:r>
            <a:r>
              <a:rPr lang="fr-FR" sz="1400" dirty="0">
                <a:uFill>
                  <a:noFill/>
                </a:uFill>
              </a:rPr>
              <a:t>GRAVITÉ DE BLESSURE DE L'USAGER</a:t>
            </a:r>
            <a:r>
              <a:rPr lang="fr-FR" sz="1400" dirty="0"/>
              <a:t> » </a:t>
            </a:r>
            <a:r>
              <a:rPr lang="fr-FR" sz="1400" dirty="0">
                <a:solidFill>
                  <a:srgbClr val="0070C0"/>
                </a:solidFill>
                <a:uFill>
                  <a:noFill/>
                </a:uFill>
                <a:sym typeface="Wingdings" panose="05000000000000000000" pitchFamily="2" charset="2"/>
              </a:rPr>
              <a:t> Restreint en données 2019</a:t>
            </a:r>
          </a:p>
          <a:p>
            <a:pPr lvl="1" indent="-298450">
              <a:spcBef>
                <a:spcPts val="300"/>
              </a:spcBef>
              <a:buSzPts val="1100"/>
            </a:pPr>
            <a:endParaRPr lang="fr-FR" sz="900" dirty="0"/>
          </a:p>
          <a:p>
            <a:pPr marL="457200" lvl="0" indent="-298450" algn="l" rtl="0">
              <a:spcBef>
                <a:spcPts val="300"/>
              </a:spcBef>
              <a:spcAft>
                <a:spcPts val="0"/>
              </a:spcAft>
              <a:buSzPts val="1100"/>
              <a:buChar char="■"/>
            </a:pPr>
            <a:endParaRPr sz="1100" dirty="0"/>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1 </a:t>
            </a:r>
            <a:endParaRPr dirty="0"/>
          </a:p>
        </p:txBody>
      </p:sp>
      <p:sp>
        <p:nvSpPr>
          <p:cNvPr id="685" name="Google Shape;685;p57"/>
          <p:cNvSpPr txBox="1">
            <a:spLocks noGrp="1"/>
          </p:cNvSpPr>
          <p:nvPr>
            <p:ph type="subTitle" idx="3"/>
          </p:nvPr>
        </p:nvSpPr>
        <p:spPr>
          <a:xfrm>
            <a:off x="722374" y="1027424"/>
            <a:ext cx="7699200" cy="708048"/>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Bases de données annuelles des accidents corporels de la circulation routière</a:t>
            </a:r>
          </a:p>
          <a:p>
            <a:r>
              <a:rPr lang="fr-FR" sz="1400" b="1" dirty="0">
                <a:solidFill>
                  <a:srgbClr val="434343"/>
                </a:solidFill>
                <a:latin typeface="Exo 2"/>
                <a:ea typeface="Exo 2"/>
                <a:cs typeface="Exo 2"/>
              </a:rPr>
              <a:t>Années 2019</a:t>
            </a: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2" name="Image 1"/>
          <p:cNvPicPr>
            <a:picLocks noChangeAspect="1"/>
          </p:cNvPicPr>
          <p:nvPr/>
        </p:nvPicPr>
        <p:blipFill>
          <a:blip r:embed="rId3"/>
          <a:stretch>
            <a:fillRect/>
          </a:stretch>
        </p:blipFill>
        <p:spPr>
          <a:xfrm>
            <a:off x="2324637" y="457650"/>
            <a:ext cx="2329914" cy="552648"/>
          </a:xfrm>
          <a:prstGeom prst="rect">
            <a:avLst/>
          </a:prstGeom>
        </p:spPr>
      </p:pic>
    </p:spTree>
    <p:extLst>
      <p:ext uri="{BB962C8B-B14F-4D97-AF65-F5344CB8AC3E}">
        <p14:creationId xmlns:p14="http://schemas.microsoft.com/office/powerpoint/2010/main" val="1653994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4" y="1752600"/>
            <a:ext cx="6757925" cy="3156300"/>
          </a:xfrm>
          <a:prstGeom prst="rect">
            <a:avLst/>
          </a:prstGeom>
        </p:spPr>
        <p:txBody>
          <a:bodyPr spcFirstLastPara="1" wrap="square" lIns="91425" tIns="91425" rIns="91425" bIns="91425" anchor="t" anchorCtr="0">
            <a:noAutofit/>
          </a:bodyPr>
          <a:lstStyle/>
          <a:p>
            <a:pPr marL="457200" lvl="0" indent="-298450" algn="l" rtl="0">
              <a:spcBef>
                <a:spcPts val="300"/>
              </a:spcBef>
              <a:spcAft>
                <a:spcPts val="0"/>
              </a:spcAft>
              <a:buSzPts val="1100"/>
              <a:buChar char="■"/>
            </a:pPr>
            <a:endParaRPr sz="1100" dirty="0"/>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2 </a:t>
            </a:r>
            <a:endParaRPr dirty="0"/>
          </a:p>
        </p:txBody>
      </p:sp>
      <p:sp>
        <p:nvSpPr>
          <p:cNvPr id="685" name="Google Shape;685;p57"/>
          <p:cNvSpPr txBox="1">
            <a:spLocks noGrp="1"/>
          </p:cNvSpPr>
          <p:nvPr>
            <p:ph type="subTitle" idx="3"/>
          </p:nvPr>
        </p:nvSpPr>
        <p:spPr>
          <a:xfrm>
            <a:off x="533400" y="974701"/>
            <a:ext cx="7699200" cy="726507"/>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Bases de données  </a:t>
            </a:r>
            <a:r>
              <a:rPr lang="en" sz="1400" b="1" dirty="0">
                <a:solidFill>
                  <a:srgbClr val="0070C0"/>
                </a:solidFill>
              </a:rPr>
              <a:t>(</a:t>
            </a:r>
            <a:r>
              <a:rPr lang="fr-FR" sz="1400" b="1" dirty="0">
                <a:solidFill>
                  <a:srgbClr val="0070C0"/>
                </a:solidFill>
              </a:rPr>
              <a:t>A toi de jouer Stéphane</a:t>
            </a:r>
            <a:r>
              <a:rPr lang="en" sz="1400" b="1" dirty="0">
                <a:solidFill>
                  <a:srgbClr val="0070C0"/>
                </a:solidFill>
              </a:rPr>
              <a:t>)</a:t>
            </a:r>
            <a:endParaRPr lang="fr-FR" sz="1400" b="1" dirty="0">
              <a:solidFill>
                <a:srgbClr val="0070C0"/>
              </a:solidFill>
              <a:latin typeface="Exo 2"/>
              <a:ea typeface="Exo 2"/>
              <a:cs typeface="Exo 2"/>
            </a:endParaRP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8" name="Image 7"/>
          <p:cNvPicPr>
            <a:picLocks noChangeAspect="1"/>
          </p:cNvPicPr>
          <p:nvPr/>
        </p:nvPicPr>
        <p:blipFill>
          <a:blip r:embed="rId3"/>
          <a:stretch>
            <a:fillRect/>
          </a:stretch>
        </p:blipFill>
        <p:spPr>
          <a:xfrm>
            <a:off x="2324637" y="457650"/>
            <a:ext cx="2010826" cy="564515"/>
          </a:xfrm>
          <a:prstGeom prst="rect">
            <a:avLst/>
          </a:prstGeom>
        </p:spPr>
      </p:pic>
    </p:spTree>
    <p:extLst>
      <p:ext uri="{BB962C8B-B14F-4D97-AF65-F5344CB8AC3E}">
        <p14:creationId xmlns:p14="http://schemas.microsoft.com/office/powerpoint/2010/main" val="4828172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539677"/>
            <a:ext cx="355117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rPr>
              <a:t>62 Stations météo (</a:t>
            </a:r>
            <a:r>
              <a:rPr lang="fr-FR" sz="1300" dirty="0" err="1">
                <a:uFill>
                  <a:noFill/>
                </a:uFill>
              </a:rPr>
              <a:t>lat</a:t>
            </a:r>
            <a:r>
              <a:rPr lang="fr-FR" sz="1300" dirty="0">
                <a:uFill>
                  <a:noFill/>
                </a:uFill>
              </a:rPr>
              <a:t>, </a:t>
            </a:r>
            <a:r>
              <a:rPr lang="fr-FR" sz="1300" dirty="0" err="1">
                <a:uFill>
                  <a:noFill/>
                </a:uFill>
              </a:rPr>
              <a:t>lng</a:t>
            </a:r>
            <a:r>
              <a:rPr lang="fr-FR" sz="1300" dirty="0">
                <a:uFill>
                  <a:noFill/>
                </a:uFill>
              </a:rPr>
              <a:t>) </a:t>
            </a:r>
          </a:p>
          <a:p>
            <a:pPr indent="-298450">
              <a:spcBef>
                <a:spcPts val="300"/>
              </a:spcBef>
              <a:buSzPts val="1100"/>
            </a:pPr>
            <a:r>
              <a:rPr lang="fr-FR" sz="1300" dirty="0">
                <a:uFill>
                  <a:noFill/>
                </a:uFill>
              </a:rPr>
              <a:t>6-7 relevés par </a:t>
            </a:r>
            <a:r>
              <a:rPr lang="fr-FR" sz="1300" dirty="0" smtClean="0">
                <a:uFill>
                  <a:noFill/>
                </a:uFill>
              </a:rPr>
              <a:t>jour </a:t>
            </a:r>
            <a:endParaRPr lang="fr-FR" sz="1300" dirty="0">
              <a:uFill>
                <a:noFill/>
              </a:uFill>
            </a:endParaRPr>
          </a:p>
          <a:p>
            <a:pPr indent="-298450">
              <a:spcBef>
                <a:spcPts val="300"/>
              </a:spcBef>
              <a:buSzPts val="1100"/>
            </a:pPr>
            <a:r>
              <a:rPr lang="fr-FR" sz="1300" dirty="0">
                <a:uFill>
                  <a:noFill/>
                </a:uFill>
              </a:rPr>
              <a:t>Relier les données météo à la commune d’accident</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Attribuer a chaque commune une station météo le plus proche a distance vol-oiseau</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Trouver la date de l’accident et prendre le relevé de l’heure la plus proche</a:t>
            </a:r>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3 </a:t>
            </a:r>
            <a:endParaRPr dirty="0"/>
          </a:p>
        </p:txBody>
      </p:sp>
      <p:sp>
        <p:nvSpPr>
          <p:cNvPr id="685" name="Google Shape;685;p57"/>
          <p:cNvSpPr txBox="1">
            <a:spLocks noGrp="1"/>
          </p:cNvSpPr>
          <p:nvPr>
            <p:ph type="subTitle" idx="3"/>
          </p:nvPr>
        </p:nvSpPr>
        <p:spPr>
          <a:xfrm>
            <a:off x="533400" y="974702"/>
            <a:ext cx="7699200" cy="399900"/>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Observation météorologique historiques France </a:t>
            </a:r>
            <a:r>
              <a:rPr lang="fr-FR" sz="1400" b="1" dirty="0" smtClean="0">
                <a:solidFill>
                  <a:srgbClr val="434343"/>
                </a:solidFill>
                <a:latin typeface="Exo 2"/>
                <a:ea typeface="Exo 2"/>
                <a:cs typeface="Exo 2"/>
              </a:rPr>
              <a:t>métropole</a:t>
            </a:r>
            <a:endParaRPr lang="fr-FR" sz="1400" b="1" dirty="0">
              <a:solidFill>
                <a:srgbClr val="434343"/>
              </a:solidFill>
              <a:latin typeface="Exo 2"/>
              <a:ea typeface="Exo 2"/>
              <a:cs typeface="Exo 2"/>
            </a:endParaRP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sp>
        <p:nvSpPr>
          <p:cNvPr id="3" name="AutoShape 2" descr="Météo-France — Wikipédi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p:cNvPicPr>
            <a:picLocks noChangeAspect="1"/>
          </p:cNvPicPr>
          <p:nvPr/>
        </p:nvPicPr>
        <p:blipFill>
          <a:blip r:embed="rId3"/>
          <a:stretch>
            <a:fillRect/>
          </a:stretch>
        </p:blipFill>
        <p:spPr>
          <a:xfrm>
            <a:off x="2294000" y="212702"/>
            <a:ext cx="1143000" cy="762000"/>
          </a:xfrm>
          <a:prstGeom prst="rect">
            <a:avLst/>
          </a:prstGeom>
        </p:spPr>
      </p:pic>
      <p:sp>
        <p:nvSpPr>
          <p:cNvPr id="14" name="Google Shape;682;p57"/>
          <p:cNvSpPr txBox="1">
            <a:spLocks noGrp="1"/>
          </p:cNvSpPr>
          <p:nvPr>
            <p:ph type="body" idx="1"/>
          </p:nvPr>
        </p:nvSpPr>
        <p:spPr>
          <a:xfrm>
            <a:off x="722375" y="3863800"/>
            <a:ext cx="457682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sym typeface="Wingdings" panose="05000000000000000000" pitchFamily="2" charset="2"/>
              </a:rPr>
              <a:t>Enrichissement de 7 variables quantitative continues</a:t>
            </a:r>
          </a:p>
          <a:p>
            <a:pPr marL="444500" lvl="1" indent="-285750">
              <a:spcBef>
                <a:spcPts val="300"/>
              </a:spcBef>
              <a:buSzPts val="1100"/>
              <a:buFont typeface="Wingdings" panose="05000000000000000000" pitchFamily="2" charset="2"/>
              <a:buChar char="è"/>
            </a:pPr>
            <a:r>
              <a:rPr lang="fr-FR" sz="1300" dirty="0">
                <a:solidFill>
                  <a:srgbClr val="0070C0"/>
                </a:solidFill>
                <a:uFill>
                  <a:noFill/>
                </a:uFill>
              </a:rPr>
              <a:t>Température, Vitesse vent, Rafales, Humidité, rosée, Precipitations_24H, Variation pression</a:t>
            </a:r>
          </a:p>
        </p:txBody>
      </p:sp>
      <p:pic>
        <p:nvPicPr>
          <p:cNvPr id="11" name="Image 10"/>
          <p:cNvPicPr>
            <a:picLocks noChangeAspect="1"/>
          </p:cNvPicPr>
          <p:nvPr/>
        </p:nvPicPr>
        <p:blipFill>
          <a:blip r:embed="rId4"/>
          <a:stretch>
            <a:fillRect/>
          </a:stretch>
        </p:blipFill>
        <p:spPr>
          <a:xfrm>
            <a:off x="4226356" y="1520063"/>
            <a:ext cx="4839769" cy="2764977"/>
          </a:xfrm>
          <a:prstGeom prst="rect">
            <a:avLst/>
          </a:prstGeom>
        </p:spPr>
      </p:pic>
      <p:pic>
        <p:nvPicPr>
          <p:cNvPr id="7" name="Image 6"/>
          <p:cNvPicPr>
            <a:picLocks noChangeAspect="1"/>
          </p:cNvPicPr>
          <p:nvPr/>
        </p:nvPicPr>
        <p:blipFill>
          <a:blip r:embed="rId5"/>
          <a:stretch>
            <a:fillRect/>
          </a:stretch>
        </p:blipFill>
        <p:spPr>
          <a:xfrm>
            <a:off x="5126787" y="1721814"/>
            <a:ext cx="2831785" cy="1842486"/>
          </a:xfrm>
          <a:prstGeom prst="rect">
            <a:avLst/>
          </a:prstGeom>
        </p:spPr>
      </p:pic>
      <p:pic>
        <p:nvPicPr>
          <p:cNvPr id="8" name="Image 7"/>
          <p:cNvPicPr>
            <a:picLocks noChangeAspect="1"/>
          </p:cNvPicPr>
          <p:nvPr/>
        </p:nvPicPr>
        <p:blipFill>
          <a:blip r:embed="rId6"/>
          <a:stretch>
            <a:fillRect/>
          </a:stretch>
        </p:blipFill>
        <p:spPr>
          <a:xfrm>
            <a:off x="7353734" y="1837829"/>
            <a:ext cx="611188" cy="316552"/>
          </a:xfrm>
          <a:prstGeom prst="rect">
            <a:avLst/>
          </a:prstGeom>
        </p:spPr>
      </p:pic>
      <p:sp>
        <p:nvSpPr>
          <p:cNvPr id="9" name="ZoneTexte 8"/>
          <p:cNvSpPr txBox="1"/>
          <p:nvPr/>
        </p:nvSpPr>
        <p:spPr>
          <a:xfrm>
            <a:off x="5069181" y="3266455"/>
            <a:ext cx="3086100" cy="307777"/>
          </a:xfrm>
          <a:prstGeom prst="rect">
            <a:avLst/>
          </a:prstGeom>
          <a:noFill/>
        </p:spPr>
        <p:txBody>
          <a:bodyPr wrap="square" rtlCol="0">
            <a:spAutoFit/>
          </a:bodyPr>
          <a:lstStyle/>
          <a:p>
            <a:r>
              <a:rPr lang="fr-FR" sz="1100" dirty="0">
                <a:solidFill>
                  <a:srgbClr val="434343"/>
                </a:solidFill>
                <a:uFill>
                  <a:noFill/>
                </a:uFill>
                <a:latin typeface="Roboto Condensed Light"/>
                <a:ea typeface="Roboto Condensed Light"/>
                <a:cs typeface="Roboto Condensed Light"/>
              </a:rPr>
              <a:t>Fond de carte</a:t>
            </a:r>
            <a:r>
              <a:rPr lang="fr-FR" dirty="0"/>
              <a:t> </a:t>
            </a:r>
            <a:r>
              <a:rPr lang="fr-FR" sz="1100" dirty="0">
                <a:solidFill>
                  <a:srgbClr val="434343"/>
                </a:solidFill>
                <a:uFill>
                  <a:noFill/>
                </a:uFill>
                <a:latin typeface="Roboto Condensed Light"/>
                <a:ea typeface="Roboto Condensed Light"/>
                <a:cs typeface="Roboto Condensed Light"/>
                <a:sym typeface="Roboto Condensed Light"/>
              </a:rPr>
              <a:t>commune</a:t>
            </a:r>
            <a:r>
              <a:rPr lang="fr-FR" dirty="0"/>
              <a:t> </a:t>
            </a:r>
            <a:r>
              <a:rPr lang="fr-FR" sz="1100" dirty="0">
                <a:solidFill>
                  <a:srgbClr val="434343"/>
                </a:solidFill>
                <a:uFill>
                  <a:noFill/>
                </a:uFill>
                <a:latin typeface="Roboto Condensed Light"/>
                <a:ea typeface="Roboto Condensed Light"/>
                <a:cs typeface="Roboto Condensed Light"/>
              </a:rPr>
              <a:t>INSEE</a:t>
            </a:r>
          </a:p>
        </p:txBody>
      </p:sp>
    </p:spTree>
    <p:extLst>
      <p:ext uri="{BB962C8B-B14F-4D97-AF65-F5344CB8AC3E}">
        <p14:creationId xmlns:p14="http://schemas.microsoft.com/office/powerpoint/2010/main" val="96194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82">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uiExpand="1" build="p"/>
      <p:bldP spid="683" grpId="0"/>
      <p:bldP spid="685" grpId="0" build="p"/>
      <p:bldP spid="9" grpId="0"/>
    </p:bld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1384</TotalTime>
  <Words>2473</Words>
  <Application>Microsoft Office PowerPoint</Application>
  <PresentationFormat>Affichage à l'écran (16:9)</PresentationFormat>
  <Paragraphs>329</Paragraphs>
  <Slides>29</Slides>
  <Notes>29</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29</vt:i4>
      </vt:variant>
    </vt:vector>
  </HeadingPairs>
  <TitlesOfParts>
    <vt:vector size="38" baseType="lpstr">
      <vt:lpstr>Nunito Light</vt:lpstr>
      <vt:lpstr>Roboto Condensed Light</vt:lpstr>
      <vt:lpstr>Wingdings</vt:lpstr>
      <vt:lpstr>Roboto Condensed</vt:lpstr>
      <vt:lpstr>Exo 2</vt:lpstr>
      <vt:lpstr>Quattrocento Sans</vt:lpstr>
      <vt:lpstr>Arial</vt:lpstr>
      <vt:lpstr>Fira Sans Extra Condensed Medium</vt:lpstr>
      <vt:lpstr>Tech Newsletter XL by Slidesgo</vt:lpstr>
      <vt:lpstr>Titre à Définir</vt:lpstr>
      <vt:lpstr>TABLE OF CONTENTS (version détaillée, pour nous)</vt:lpstr>
      <vt:lpstr>TABLE OF CONTENTS</vt:lpstr>
      <vt:lpstr>Contexte général</vt:lpstr>
      <vt:lpstr>Contexte général (A finaliser)</vt:lpstr>
      <vt:lpstr>Data sources &amp; problématiques</vt:lpstr>
      <vt:lpstr>SOURCE 1 </vt:lpstr>
      <vt:lpstr>SOURCE 2 </vt:lpstr>
      <vt:lpstr>SOURCE 3 </vt:lpstr>
      <vt:lpstr>1st Problématique</vt:lpstr>
      <vt:lpstr>2nd Problématique</vt:lpstr>
      <vt:lpstr> Data pre-processing &amp; Statistique Descriptif</vt:lpstr>
      <vt:lpstr>Data pre-processing</vt:lpstr>
      <vt:lpstr>Statistique Descriptif (A toi de jouer Stéphane)</vt:lpstr>
      <vt:lpstr>Feature engineering &amp; Modélisation </vt:lpstr>
      <vt:lpstr>Présentation PowerPoint</vt:lpstr>
      <vt:lpstr>Feature engineering : 5 recipes</vt:lpstr>
      <vt:lpstr>Modélisation</vt:lpstr>
      <vt:lpstr>Présentation PowerPoint</vt:lpstr>
      <vt:lpstr>Présentation PowerPoint</vt:lpstr>
      <vt:lpstr>Présentation PowerPoint</vt:lpstr>
      <vt:lpstr>Présentation PowerPoint</vt:lpstr>
      <vt:lpstr>Présentation PowerPoint</vt:lpstr>
      <vt:lpstr>Interpretable Machine Learning </vt:lpstr>
      <vt:lpstr>Variables “contributeurs” de la prédiction </vt:lpstr>
      <vt:lpstr>Data Visualisation</vt:lpstr>
      <vt:lpstr>Discussion et pespectives</vt:lpstr>
      <vt:lpstr>Discussion (A compléter)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Gao, Fei</dc:creator>
  <cp:lastModifiedBy>Gao, Fei</cp:lastModifiedBy>
  <cp:revision>151</cp:revision>
  <dcterms:modified xsi:type="dcterms:W3CDTF">2021-06-18T13:46:21Z</dcterms:modified>
</cp:coreProperties>
</file>